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Lst>
  <p:notesMasterIdLst>
    <p:notesMasterId r:id="rId35"/>
  </p:notesMasterIdLst>
  <p:handoutMasterIdLst>
    <p:handoutMasterId r:id="rId36"/>
  </p:handoutMasterIdLst>
  <p:sldIdLst>
    <p:sldId id="311" r:id="rId2"/>
    <p:sldId id="313" r:id="rId3"/>
    <p:sldId id="259" r:id="rId4"/>
    <p:sldId id="290" r:id="rId5"/>
    <p:sldId id="291" r:id="rId6"/>
    <p:sldId id="292" r:id="rId7"/>
    <p:sldId id="294" r:id="rId8"/>
    <p:sldId id="296" r:id="rId9"/>
    <p:sldId id="298" r:id="rId10"/>
    <p:sldId id="333" r:id="rId11"/>
    <p:sldId id="331" r:id="rId12"/>
    <p:sldId id="323" r:id="rId13"/>
    <p:sldId id="306" r:id="rId14"/>
    <p:sldId id="324" r:id="rId15"/>
    <p:sldId id="299" r:id="rId16"/>
    <p:sldId id="261" r:id="rId17"/>
    <p:sldId id="325" r:id="rId18"/>
    <p:sldId id="260" r:id="rId19"/>
    <p:sldId id="263" r:id="rId20"/>
    <p:sldId id="301" r:id="rId21"/>
    <p:sldId id="334" r:id="rId22"/>
    <p:sldId id="326" r:id="rId23"/>
    <p:sldId id="300" r:id="rId24"/>
    <p:sldId id="302" r:id="rId25"/>
    <p:sldId id="320" r:id="rId26"/>
    <p:sldId id="327" r:id="rId27"/>
    <p:sldId id="270" r:id="rId28"/>
    <p:sldId id="318" r:id="rId29"/>
    <p:sldId id="321" r:id="rId30"/>
    <p:sldId id="328" r:id="rId31"/>
    <p:sldId id="322" r:id="rId32"/>
    <p:sldId id="329" r:id="rId33"/>
    <p:sldId id="288"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068400"/>
    <a:srgbClr val="0000FF"/>
    <a:srgbClr val="008000"/>
    <a:srgbClr val="06577C"/>
    <a:srgbClr val="00FF00"/>
    <a:srgbClr val="009900"/>
    <a:srgbClr val="05756A"/>
    <a:srgbClr val="EBE60A"/>
    <a:srgbClr val="2E81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76" autoAdjust="0"/>
    <p:restoredTop sz="93954" autoAdjust="0"/>
  </p:normalViewPr>
  <p:slideViewPr>
    <p:cSldViewPr snapToGrid="0" showGuides="1">
      <p:cViewPr varScale="1">
        <p:scale>
          <a:sx n="66" d="100"/>
          <a:sy n="66" d="100"/>
        </p:scale>
        <p:origin x="-102" y="-450"/>
      </p:cViewPr>
      <p:guideLst>
        <p:guide orient="horz" pos="1389"/>
        <p:guide orient="horz" pos="1911"/>
        <p:guide orient="horz" pos="527"/>
        <p:guide pos="778"/>
        <p:guide pos="1776"/>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B4999F-51F9-4F58-AB3D-3057E9F220DB}" type="datetimeFigureOut">
              <a:rPr lang="zh-CN" altLang="en-US" smtClean="0"/>
              <a:pPr/>
              <a:t>2020/9/9</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322FF7A-D5F1-40F0-8CF7-802BD48EB0A4}" type="slidenum">
              <a:rPr lang="zh-CN" altLang="en-US" smtClean="0"/>
              <a:pPr/>
              <a:t>‹#›</a:t>
            </a:fld>
            <a:endParaRPr lang="zh-CN" altLang="en-US"/>
          </a:p>
        </p:txBody>
      </p:sp>
    </p:spTree>
    <p:extLst>
      <p:ext uri="{BB962C8B-B14F-4D97-AF65-F5344CB8AC3E}">
        <p14:creationId xmlns:p14="http://schemas.microsoft.com/office/powerpoint/2010/main" val="115298841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4F51F6-B0CA-48BC-8CDC-0B21A137CC53}" type="datetimeFigureOut">
              <a:rPr lang="zh-CN" altLang="en-US" smtClean="0"/>
              <a:pPr/>
              <a:t>2020/9/9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6C689-FC90-4E15-9944-6EB0D604224D}" type="slidenum">
              <a:rPr lang="zh-CN" altLang="en-US" smtClean="0"/>
              <a:pPr/>
              <a:t>‹#›</a:t>
            </a:fld>
            <a:endParaRPr lang="zh-CN" altLang="en-US"/>
          </a:p>
        </p:txBody>
      </p:sp>
    </p:spTree>
    <p:extLst>
      <p:ext uri="{BB962C8B-B14F-4D97-AF65-F5344CB8AC3E}">
        <p14:creationId xmlns:p14="http://schemas.microsoft.com/office/powerpoint/2010/main" val="72036876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亮亮图文旗舰店</a:t>
            </a:r>
            <a:r>
              <a:rPr lang="en-US" altLang="zh-CN" dirty="0" smtClean="0"/>
              <a:t>https://liangliangtuwen.tmall.com</a:t>
            </a:r>
            <a:endParaRPr lang="zh-CN" altLang="en-US" dirty="0"/>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1</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10</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12</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13</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14</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15</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16</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17</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18</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19</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20</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2</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21</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22</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23</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24</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25</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26</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27</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28</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29</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30</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3</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31</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32</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33</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4</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5</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6</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7</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8</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D16C689-FC90-4E15-9944-6EB0D604224D}" type="slidenum">
              <a:rPr lang="zh-CN" altLang="en-US" smtClean="0"/>
              <a:pPr/>
              <a:t>9</a:t>
            </a:fld>
            <a:endParaRPr lang="zh-CN" altLang="en-US"/>
          </a:p>
        </p:txBody>
      </p:sp>
      <p:sp>
        <p:nvSpPr>
          <p:cNvPr id="5" name="页脚占位符 4"/>
          <p:cNvSpPr>
            <a:spLocks noGrp="1"/>
          </p:cNvSpPr>
          <p:nvPr>
            <p:ph type="ftr" sz="quarter" idx="1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C471BDD6-8684-4183-9FFE-7FE2FFA7B4FA}" type="datetime1">
              <a:rPr lang="zh-CN" altLang="en-US" smtClean="0"/>
              <a:pPr/>
              <a:t>2020/9/9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873971-3151-479D-A2F3-0E7DC3B3DC13}" type="slidenum">
              <a:rPr lang="zh-CN" altLang="en-US" smtClean="0"/>
              <a:pPr/>
              <a:t>‹#›</a:t>
            </a:fld>
            <a:endParaRPr lang="zh-CN" alt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687D03E-3721-4850-9F02-18B552F8B072}" type="datetime1">
              <a:rPr lang="zh-CN" altLang="en-US" smtClean="0"/>
              <a:pPr/>
              <a:t>2020/9/9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873971-3151-479D-A2F3-0E7DC3B3DC13}" type="slidenum">
              <a:rPr lang="zh-CN" altLang="en-US" smtClean="0"/>
              <a:pPr/>
              <a:t>‹#›</a:t>
            </a:fld>
            <a:endParaRPr lang="zh-CN" alt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7EB7EE8-71BE-49D0-95CC-368440F9CF96}" type="datetime1">
              <a:rPr lang="zh-CN" altLang="en-US" smtClean="0"/>
              <a:pPr/>
              <a:t>2020/9/9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873971-3151-479D-A2F3-0E7DC3B3DC13}" type="slidenum">
              <a:rPr lang="zh-CN" altLang="en-US" smtClean="0"/>
              <a:pPr/>
              <a:t>‹#›</a:t>
            </a:fld>
            <a:endParaRPr lang="zh-CN" alt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DB179F6-2825-4E14-8182-166A29B76AA7}" type="datetime1">
              <a:rPr lang="zh-CN" altLang="en-US" smtClean="0"/>
              <a:pPr/>
              <a:t>2020/9/9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873971-3151-479D-A2F3-0E7DC3B3DC13}" type="slidenum">
              <a:rPr lang="zh-CN" altLang="en-US" smtClean="0"/>
              <a:pPr/>
              <a:t>‹#›</a:t>
            </a:fld>
            <a:endParaRPr lang="zh-CN" alt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1793DD7F-ADD6-410F-B9DC-1E267A923BF2}" type="datetime1">
              <a:rPr lang="zh-CN" altLang="en-US" smtClean="0"/>
              <a:pPr/>
              <a:t>2020/9/9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A873971-3151-479D-A2F3-0E7DC3B3DC13}" type="slidenum">
              <a:rPr lang="zh-CN" altLang="en-US" smtClean="0"/>
              <a:pPr/>
              <a:t>‹#›</a:t>
            </a:fld>
            <a:endParaRPr lang="zh-CN" alt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0E413FB-9EDE-49B1-8B94-65166C0F1EC1}" type="datetime1">
              <a:rPr lang="zh-CN" altLang="en-US" smtClean="0"/>
              <a:pPr/>
              <a:t>2020/9/9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873971-3151-479D-A2F3-0E7DC3B3DC13}" type="slidenum">
              <a:rPr lang="zh-CN" altLang="en-US" smtClean="0"/>
              <a:pPr/>
              <a:t>‹#›</a:t>
            </a:fld>
            <a:endParaRPr lang="zh-CN" alt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0D9F6FDF-339B-4EDE-B98E-ABD0658556F1}" type="datetime1">
              <a:rPr lang="zh-CN" altLang="en-US" smtClean="0"/>
              <a:pPr/>
              <a:t>2020/9/9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A873971-3151-479D-A2F3-0E7DC3B3DC13}" type="slidenum">
              <a:rPr lang="zh-CN" altLang="en-US" smtClean="0"/>
              <a:pPr/>
              <a:t>‹#›</a:t>
            </a:fld>
            <a:endParaRPr lang="zh-CN" alt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33B04E4-CBB5-4154-BD40-04537AF89A41}" type="datetime1">
              <a:rPr lang="zh-CN" altLang="en-US" smtClean="0"/>
              <a:pPr/>
              <a:t>2020/9/9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A873971-3151-479D-A2F3-0E7DC3B3DC13}" type="slidenum">
              <a:rPr lang="zh-CN" altLang="en-US" smtClean="0"/>
              <a:pPr/>
              <a:t>‹#›</a:t>
            </a:fld>
            <a:endParaRPr lang="zh-CN" alt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7AB0D48-7C69-49E3-BFB9-725FDB860745}" type="datetime1">
              <a:rPr lang="zh-CN" altLang="en-US" smtClean="0"/>
              <a:pPr/>
              <a:t>2020/9/9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A873971-3151-479D-A2F3-0E7DC3B3DC13}" type="slidenum">
              <a:rPr lang="zh-CN" altLang="en-US" smtClean="0"/>
              <a:pPr/>
              <a:t>‹#›</a:t>
            </a:fld>
            <a:endParaRPr lang="zh-CN" alt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C97881E6-CE17-495E-ADD6-73EF1D58B402}" type="datetime1">
              <a:rPr lang="zh-CN" altLang="en-US" smtClean="0"/>
              <a:pPr/>
              <a:t>2020/9/9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873971-3151-479D-A2F3-0E7DC3B3DC13}" type="slidenum">
              <a:rPr lang="zh-CN" altLang="en-US" smtClean="0"/>
              <a:pPr/>
              <a:t>‹#›</a:t>
            </a:fld>
            <a:endParaRPr lang="zh-CN" alt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481952B0-84EA-4295-87D1-E0600339785F}" type="datetime1">
              <a:rPr lang="zh-CN" altLang="en-US" smtClean="0"/>
              <a:pPr/>
              <a:t>2020/9/9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A873971-3151-479D-A2F3-0E7DC3B3DC13}" type="slidenum">
              <a:rPr lang="zh-CN" altLang="en-US" smtClean="0"/>
              <a:pPr/>
              <a:t>‹#›</a:t>
            </a:fld>
            <a:endParaRPr lang="zh-CN" alt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CB402-6169-4C7E-9E21-89ECE8601B7B}" type="datetime1">
              <a:rPr lang="zh-CN" altLang="en-US" smtClean="0"/>
              <a:pPr/>
              <a:t>2020/9/9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873971-3151-479D-A2F3-0E7DC3B3DC1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5" cstate="print"/>
          <a:stretch>
            <a:fillRect/>
          </a:stretch>
        </p:blipFill>
        <p:spPr>
          <a:xfrm>
            <a:off x="0" y="0"/>
            <a:ext cx="12192000" cy="6881194"/>
          </a:xfrm>
          <a:prstGeom prst="rect">
            <a:avLst/>
          </a:prstGeom>
        </p:spPr>
      </p:pic>
      <p:sp>
        <p:nvSpPr>
          <p:cNvPr id="5" name="矩形 4"/>
          <p:cNvSpPr/>
          <p:nvPr/>
        </p:nvSpPr>
        <p:spPr>
          <a:xfrm>
            <a:off x="4555406" y="1820526"/>
            <a:ext cx="5609228" cy="769441"/>
          </a:xfrm>
          <a:prstGeom prst="rect">
            <a:avLst/>
          </a:prstGeom>
        </p:spPr>
        <p:txBody>
          <a:bodyPr wrap="square">
            <a:spAutoFit/>
          </a:bodyPr>
          <a:lstStyle/>
          <a:p>
            <a:r>
              <a:rPr lang="zh-CN" altLang="en-US" sz="4400" b="1" spc="300" dirty="0" smtClean="0">
                <a:solidFill>
                  <a:srgbClr val="2E8102"/>
                </a:solidFill>
                <a:latin typeface="微软雅黑" panose="020B0503020204020204" pitchFamily="34" charset="-122"/>
                <a:ea typeface="微软雅黑" panose="020B0503020204020204" pitchFamily="34" charset="-122"/>
              </a:rPr>
              <a:t>自考助学本科二学历</a:t>
            </a:r>
            <a:endParaRPr lang="zh-CN" altLang="en-US" sz="4400" b="1" spc="300" dirty="0">
              <a:solidFill>
                <a:srgbClr val="2E8102"/>
              </a:solidFill>
              <a:latin typeface="微软雅黑" panose="020B0503020204020204" pitchFamily="34" charset="-122"/>
              <a:ea typeface="微软雅黑" panose="020B0503020204020204" pitchFamily="34" charset="-122"/>
            </a:endParaRPr>
          </a:p>
        </p:txBody>
      </p:sp>
      <p:pic>
        <p:nvPicPr>
          <p:cNvPr id="14" name="M01-06-00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5611503" y="5152995"/>
            <a:ext cx="609600" cy="609600"/>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l="3416" t="12045" r="31981" b="24572"/>
          <a:stretch>
            <a:fillRect/>
          </a:stretch>
        </p:blipFill>
        <p:spPr>
          <a:xfrm>
            <a:off x="10263175" y="510711"/>
            <a:ext cx="1266471" cy="1026551"/>
          </a:xfrm>
          <a:prstGeom prst="rect">
            <a:avLst/>
          </a:prstGeom>
        </p:spPr>
      </p:pic>
      <p:sp>
        <p:nvSpPr>
          <p:cNvPr id="18" name="TextBox 65"/>
          <p:cNvSpPr txBox="1"/>
          <p:nvPr/>
        </p:nvSpPr>
        <p:spPr>
          <a:xfrm>
            <a:off x="9288333" y="8230295"/>
            <a:ext cx="1107996" cy="461665"/>
          </a:xfrm>
          <a:prstGeom prst="rect">
            <a:avLst/>
          </a:prstGeom>
          <a:noFill/>
        </p:spPr>
        <p:txBody>
          <a:bodyPr wrap="none" rtlCol="0">
            <a:spAutoFit/>
          </a:bodyPr>
          <a:lstStyle/>
          <a:p>
            <a:r>
              <a:rPr lang="zh-CN" altLang="en-US" sz="2400" dirty="0"/>
              <a:t>延时符</a:t>
            </a:r>
          </a:p>
        </p:txBody>
      </p:sp>
      <p:sp>
        <p:nvSpPr>
          <p:cNvPr id="16" name="矩形 15"/>
          <p:cNvSpPr/>
          <p:nvPr/>
        </p:nvSpPr>
        <p:spPr>
          <a:xfrm>
            <a:off x="4103060" y="3004630"/>
            <a:ext cx="6537532" cy="923330"/>
          </a:xfrm>
          <a:prstGeom prst="rect">
            <a:avLst/>
          </a:prstGeom>
          <a:noFill/>
        </p:spPr>
        <p:txBody>
          <a:bodyPr wrap="square" lIns="91440" tIns="45720" rIns="91440" bIns="45720">
            <a:spAutoFit/>
          </a:bodyPr>
          <a:lstStyle/>
          <a:p>
            <a:pPr algn="ctr"/>
            <a:r>
              <a:rPr lang="zh-CN" alt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黑体" pitchFamily="49" charset="-122"/>
                <a:ea typeface="黑体" pitchFamily="49" charset="-122"/>
              </a:rPr>
              <a:t>学籍政策解读</a:t>
            </a:r>
            <a:endParaRPr lang="zh-CN" alt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黑体" pitchFamily="49" charset="-122"/>
              <a:ea typeface="黑体" pitchFamily="49" charset="-122"/>
            </a:endParaRPr>
          </a:p>
        </p:txBody>
      </p:sp>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885" y="418743"/>
            <a:ext cx="3055989" cy="814930"/>
          </a:xfrm>
          <a:prstGeom prst="rect">
            <a:avLst/>
          </a:prstGeom>
          <a:ln>
            <a:noFill/>
          </a:ln>
          <a:effectLst>
            <a:outerShdw blurRad="292100" dist="139700" dir="2700000" algn="tl" rotWithShape="0">
              <a:srgbClr val="333333">
                <a:alpha val="65000"/>
              </a:srgbClr>
            </a:outerShdw>
          </a:effectLst>
        </p:spPr>
      </p:pic>
      <p:grpSp>
        <p:nvGrpSpPr>
          <p:cNvPr id="2" name="组合 8"/>
          <p:cNvGrpSpPr/>
          <p:nvPr/>
        </p:nvGrpSpPr>
        <p:grpSpPr>
          <a:xfrm>
            <a:off x="4671898" y="5830927"/>
            <a:ext cx="6458551" cy="784830"/>
            <a:chOff x="4462155" y="2644045"/>
            <a:chExt cx="3397384" cy="785161"/>
          </a:xfrm>
          <a:solidFill>
            <a:schemeClr val="bg1"/>
          </a:solidFill>
        </p:grpSpPr>
        <p:sp>
          <p:nvSpPr>
            <p:cNvPr id="10" name="矩形 9"/>
            <p:cNvSpPr/>
            <p:nvPr/>
          </p:nvSpPr>
          <p:spPr>
            <a:xfrm>
              <a:off x="4639771" y="2676819"/>
              <a:ext cx="3150326" cy="428170"/>
            </a:xfrm>
            <a:prstGeom prst="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a:solidFill>
                  <a:srgbClr val="3DA137"/>
                </a:solidFill>
              </a:endParaRPr>
            </a:p>
          </p:txBody>
        </p:sp>
        <p:sp>
          <p:nvSpPr>
            <p:cNvPr id="11" name="Text Box 7"/>
            <p:cNvSpPr txBox="1">
              <a:spLocks noChangeArrowheads="1"/>
            </p:cNvSpPr>
            <p:nvPr/>
          </p:nvSpPr>
          <p:spPr bwMode="auto">
            <a:xfrm>
              <a:off x="4462155" y="2644045"/>
              <a:ext cx="3397384" cy="785161"/>
            </a:xfrm>
            <a:prstGeom prst="rect">
              <a:avLst/>
            </a:prstGeom>
            <a:noFill/>
            <a:ln w="9525">
              <a:noFill/>
              <a:miter lim="800000"/>
            </a:ln>
          </p:spPr>
          <p:txBody>
            <a:bodyPr wrap="square" lIns="45720" tIns="22860" rIns="45720" bIns="22860">
              <a:spAutoFit/>
            </a:bodyPr>
            <a:lstStyle/>
            <a:p>
              <a:pPr algn="ctr" defTabSz="1087755"/>
              <a:r>
                <a:rPr lang="zh-CN" altLang="en-US" sz="2400" dirty="0" smtClean="0">
                  <a:solidFill>
                    <a:srgbClr val="068400"/>
                  </a:solidFill>
                  <a:latin typeface="黑体" panose="02010609060101010101" pitchFamily="49" charset="-122"/>
                  <a:ea typeface="黑体" panose="02010609060101010101" pitchFamily="49" charset="-122"/>
                  <a:cs typeface="Open Sans" panose="020B0606030504020204" pitchFamily="34" charset="0"/>
                </a:rPr>
                <a:t>自学考试办公室编制     时间：20</a:t>
              </a:r>
              <a:r>
                <a:rPr lang="en-US" altLang="zh-CN" sz="2400" dirty="0" smtClean="0">
                  <a:solidFill>
                    <a:srgbClr val="068400"/>
                  </a:solidFill>
                  <a:latin typeface="黑体" panose="02010609060101010101" pitchFamily="49" charset="-122"/>
                  <a:ea typeface="黑体" panose="02010609060101010101" pitchFamily="49" charset="-122"/>
                  <a:cs typeface="Open Sans" panose="020B0606030504020204" pitchFamily="34" charset="0"/>
                </a:rPr>
                <a:t>20</a:t>
              </a:r>
              <a:r>
                <a:rPr lang="zh-CN" altLang="en-US" sz="2400" dirty="0" smtClean="0">
                  <a:solidFill>
                    <a:srgbClr val="068400"/>
                  </a:solidFill>
                  <a:latin typeface="黑体" panose="02010609060101010101" pitchFamily="49" charset="-122"/>
                  <a:ea typeface="黑体" panose="02010609060101010101" pitchFamily="49" charset="-122"/>
                  <a:cs typeface="Open Sans" panose="020B0606030504020204" pitchFamily="34" charset="0"/>
                </a:rPr>
                <a:t>年</a:t>
              </a:r>
              <a:r>
                <a:rPr lang="en-US" altLang="zh-CN" sz="2400" dirty="0" smtClean="0">
                  <a:solidFill>
                    <a:srgbClr val="068400"/>
                  </a:solidFill>
                  <a:latin typeface="黑体" panose="02010609060101010101" pitchFamily="49" charset="-122"/>
                  <a:ea typeface="黑体" panose="02010609060101010101" pitchFamily="49" charset="-122"/>
                  <a:cs typeface="Open Sans" panose="020B0606030504020204" pitchFamily="34" charset="0"/>
                </a:rPr>
                <a:t>9</a:t>
              </a:r>
              <a:r>
                <a:rPr lang="zh-CN" altLang="en-US" sz="2400" dirty="0" smtClean="0">
                  <a:solidFill>
                    <a:srgbClr val="068400"/>
                  </a:solidFill>
                  <a:latin typeface="黑体" panose="02010609060101010101" pitchFamily="49" charset="-122"/>
                  <a:ea typeface="黑体" panose="02010609060101010101" pitchFamily="49" charset="-122"/>
                  <a:cs typeface="Open Sans" panose="020B0606030504020204" pitchFamily="34" charset="0"/>
                </a:rPr>
                <a:t>月</a:t>
              </a:r>
              <a:r>
                <a:rPr lang="en-US" altLang="zh-CN" sz="2400" dirty="0" smtClean="0">
                  <a:solidFill>
                    <a:srgbClr val="2E8102"/>
                  </a:solidFill>
                  <a:latin typeface="黑体" panose="02010609060101010101" pitchFamily="49" charset="-122"/>
                  <a:ea typeface="黑体" panose="02010609060101010101" pitchFamily="49" charset="-122"/>
                  <a:cs typeface="Open Sans" panose="020B0606030504020204" pitchFamily="34" charset="0"/>
                </a:rPr>
                <a:t>	</a:t>
              </a:r>
              <a:endParaRPr lang="zh-CN" altLang="en-US" sz="2400" dirty="0" smtClean="0">
                <a:solidFill>
                  <a:srgbClr val="2E8102"/>
                </a:solidFill>
                <a:latin typeface="黑体" panose="02010609060101010101" pitchFamily="49" charset="-122"/>
                <a:ea typeface="黑体" panose="02010609060101010101" pitchFamily="49" charset="-122"/>
                <a:cs typeface="Open Sans" panose="020B0606030504020204" pitchFamily="34" charset="0"/>
              </a:endParaRPr>
            </a:p>
          </p:txBody>
        </p:sp>
      </p:grpSp>
      <p:sp>
        <p:nvSpPr>
          <p:cNvPr id="13" name="灯片编号占位符 12"/>
          <p:cNvSpPr>
            <a:spLocks noGrp="1"/>
          </p:cNvSpPr>
          <p:nvPr>
            <p:ph type="sldNum" sz="quarter" idx="12"/>
          </p:nvPr>
        </p:nvSpPr>
        <p:spPr/>
        <p:txBody>
          <a:bodyPr/>
          <a:lstStyle/>
          <a:p>
            <a:fld id="{5A873971-3151-479D-A2F3-0E7DC3B3DC13}" type="slidenum">
              <a:rPr lang="zh-CN" altLang="en-US" smtClean="0"/>
              <a:pPr/>
              <a:t>1</a:t>
            </a:fld>
            <a:endParaRPr lang="zh-CN" altLang="en-US"/>
          </a:p>
        </p:txBody>
      </p:sp>
    </p:spTree>
  </p:cSld>
  <p:clrMapOvr>
    <a:masterClrMapping/>
  </p:clrMapOvr>
  <p:transition spd="slow">
    <p:fade/>
  </p:transition>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409206" y="132721"/>
            <a:ext cx="2443127" cy="553998"/>
          </a:xfrm>
          <a:prstGeom prst="rect">
            <a:avLst/>
          </a:prstGeom>
        </p:spPr>
        <p:txBody>
          <a:bodyPr wrap="square">
            <a:spAutoFit/>
          </a:bodyPr>
          <a:lstStyle/>
          <a:p>
            <a:pPr defTabSz="1087755"/>
            <a:r>
              <a:rPr lang="zh-CN" altLang="en-US" sz="30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日语</a:t>
            </a:r>
            <a:endParaRPr lang="en-CA" altLang="zh-CN" sz="30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416" t="12045" r="31981" b="24572"/>
          <a:stretch>
            <a:fillRect/>
          </a:stretch>
        </p:blipFill>
        <p:spPr>
          <a:xfrm>
            <a:off x="299674" y="1"/>
            <a:ext cx="961860" cy="943712"/>
          </a:xfrm>
          <a:prstGeom prst="rect">
            <a:avLst/>
          </a:prstGeom>
        </p:spPr>
      </p:pic>
      <p:pic>
        <p:nvPicPr>
          <p:cNvPr id="37" name="图片 36"/>
          <p:cNvPicPr>
            <a:picLocks noChangeAspect="1"/>
          </p:cNvPicPr>
          <p:nvPr/>
        </p:nvPicPr>
        <p:blipFill rotWithShape="1">
          <a:blip r:embed="rId4" cstate="print"/>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
        <p:nvSpPr>
          <p:cNvPr id="6" name="灯片编号占位符 4"/>
          <p:cNvSpPr>
            <a:spLocks noGrp="1"/>
          </p:cNvSpPr>
          <p:nvPr>
            <p:ph type="sldNum" sz="quarter" idx="4294967295"/>
          </p:nvPr>
        </p:nvSpPr>
        <p:spPr>
          <a:xfrm>
            <a:off x="10010882" y="5972894"/>
            <a:ext cx="499426" cy="476250"/>
          </a:xfrm>
          <a:prstGeom prst="rect">
            <a:avLst/>
          </a:prstGeom>
        </p:spPr>
        <p:txBody>
          <a:bodyPr/>
          <a:lstStyle/>
          <a:p>
            <a:pPr>
              <a:defRPr/>
            </a:pPr>
            <a:fld id="{0546C10D-5C7C-4715-93BE-1FFA359D7153}" type="slidenum">
              <a:rPr lang="en-US"/>
              <a:pPr>
                <a:defRPr/>
              </a:pPr>
              <a:t>10</a:t>
            </a:fld>
            <a:endParaRPr lang="en-US"/>
          </a:p>
        </p:txBody>
      </p:sp>
      <p:sp>
        <p:nvSpPr>
          <p:cNvPr id="10" name="Rectangle 311"/>
          <p:cNvSpPr>
            <a:spLocks noChangeArrowheads="1"/>
          </p:cNvSpPr>
          <p:nvPr/>
        </p:nvSpPr>
        <p:spPr bwMode="auto">
          <a:xfrm>
            <a:off x="10014283" y="2790690"/>
            <a:ext cx="3619103" cy="366713"/>
          </a:xfrm>
          <a:prstGeom prst="rect">
            <a:avLst/>
          </a:prstGeom>
          <a:noFill/>
          <a:ln w="9525">
            <a:noFill/>
            <a:miter lim="800000"/>
            <a:headEnd/>
            <a:tailEnd/>
          </a:ln>
        </p:spPr>
        <p:txBody>
          <a:bodyPr wrap="square">
            <a:spAutoFit/>
          </a:bodyPr>
          <a:lstStyle/>
          <a:p>
            <a:r>
              <a:rPr lang="zh-CN" altLang="en-US" b="1" dirty="0">
                <a:solidFill>
                  <a:srgbClr val="000000"/>
                </a:solidFill>
              </a:rPr>
              <a:t>“●”为学位课</a:t>
            </a:r>
          </a:p>
        </p:txBody>
      </p:sp>
      <p:graphicFrame>
        <p:nvGraphicFramePr>
          <p:cNvPr id="3" name="表格 2"/>
          <p:cNvGraphicFramePr>
            <a:graphicFrameLocks noGrp="1"/>
          </p:cNvGraphicFramePr>
          <p:nvPr>
            <p:extLst>
              <p:ext uri="{D42A27DB-BD31-4B8C-83A1-F6EECF244321}">
                <p14:modId xmlns:p14="http://schemas.microsoft.com/office/powerpoint/2010/main" val="3710138254"/>
              </p:ext>
            </p:extLst>
          </p:nvPr>
        </p:nvGraphicFramePr>
        <p:xfrm>
          <a:off x="2401411" y="158496"/>
          <a:ext cx="7403691" cy="5997813"/>
        </p:xfrm>
        <a:graphic>
          <a:graphicData uri="http://schemas.openxmlformats.org/drawingml/2006/table">
            <a:tbl>
              <a:tblPr>
                <a:tableStyleId>{5C22544A-7EE6-4342-B048-85BDC9FD1C3A}</a:tableStyleId>
              </a:tblPr>
              <a:tblGrid>
                <a:gridCol w="38468"/>
                <a:gridCol w="974281"/>
                <a:gridCol w="2466538"/>
                <a:gridCol w="457370"/>
                <a:gridCol w="457370"/>
                <a:gridCol w="673804"/>
                <a:gridCol w="931077"/>
                <a:gridCol w="1404783"/>
              </a:tblGrid>
              <a:tr h="379746">
                <a:tc>
                  <a:txBody>
                    <a:bodyPr/>
                    <a:lstStyle/>
                    <a:p>
                      <a:pPr algn="ctr" fontAlgn="ctr"/>
                      <a:r>
                        <a:rPr lang="zh-CN" altLang="en-US" sz="1200" u="none" strike="noStrike" dirty="0">
                          <a:effectLst/>
                        </a:rPr>
                        <a:t>序号</a:t>
                      </a:r>
                      <a:endParaRPr lang="zh-CN" altLang="en-US" sz="12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课序号</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课程名称</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理论</a:t>
                      </a:r>
                      <a:br>
                        <a:rPr lang="zh-CN" altLang="en-US" sz="1200" u="none" strike="noStrike">
                          <a:effectLst/>
                        </a:rPr>
                      </a:br>
                      <a:r>
                        <a:rPr lang="zh-CN" altLang="en-US" sz="1200" u="none" strike="noStrike">
                          <a:effectLst/>
                        </a:rPr>
                        <a:t>学分</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实践</a:t>
                      </a:r>
                      <a:br>
                        <a:rPr lang="zh-CN" altLang="en-US" sz="1200" u="none" strike="noStrike">
                          <a:effectLst/>
                        </a:rPr>
                      </a:br>
                      <a:r>
                        <a:rPr lang="zh-CN" altLang="en-US" sz="1200" u="none" strike="noStrike">
                          <a:effectLst/>
                        </a:rPr>
                        <a:t>学分</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校成绩</a:t>
                      </a:r>
                      <a:br>
                        <a:rPr lang="zh-CN" altLang="en-US" sz="1200" u="none" strike="noStrike">
                          <a:effectLst/>
                        </a:rPr>
                      </a:br>
                      <a:r>
                        <a:rPr lang="zh-CN" altLang="en-US" sz="1200" u="none" strike="noStrike">
                          <a:effectLst/>
                        </a:rPr>
                        <a:t>比例</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课程性质</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备注</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47348">
                <a:tc>
                  <a:txBody>
                    <a:bodyPr/>
                    <a:lstStyle/>
                    <a:p>
                      <a:pPr algn="ctr" fontAlgn="ctr"/>
                      <a:r>
                        <a:rPr lang="en-US" altLang="zh-CN" sz="1200" u="none" strike="noStrike">
                          <a:effectLst/>
                        </a:rPr>
                        <a:t>1</a:t>
                      </a:r>
                      <a:endParaRPr lang="en-US" altLang="zh-CN"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dirty="0">
                          <a:effectLst/>
                        </a:rPr>
                        <a:t>03709</a:t>
                      </a:r>
                      <a:endParaRPr lang="en-US" altLang="zh-CN"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400" u="none" strike="noStrike" dirty="0">
                          <a:effectLst/>
                        </a:rPr>
                        <a:t>马克思主义基本原理概论★</a:t>
                      </a:r>
                      <a:endParaRPr lang="zh-CN" altLang="en-US"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dirty="0">
                          <a:effectLst/>
                        </a:rPr>
                        <a:t>4</a:t>
                      </a:r>
                      <a:endParaRPr lang="en-US" altLang="zh-CN"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400" u="none" strike="noStrike">
                          <a:effectLst/>
                        </a:rPr>
                        <a:t>　</a:t>
                      </a:r>
                      <a:endParaRPr lang="zh-CN" altLang="en-US" sz="14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200" u="none" strike="noStrike">
                          <a:effectLst/>
                        </a:rPr>
                        <a:t>30%</a:t>
                      </a:r>
                      <a:endParaRPr lang="en-US" altLang="zh-CN"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免考</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过程性考核</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8663">
                <a:tc>
                  <a:txBody>
                    <a:bodyPr/>
                    <a:lstStyle/>
                    <a:p>
                      <a:pPr algn="ctr" fontAlgn="ctr"/>
                      <a:r>
                        <a:rPr lang="en-US" altLang="zh-CN" sz="1200" u="none" strike="noStrike">
                          <a:effectLst/>
                        </a:rPr>
                        <a:t>2</a:t>
                      </a:r>
                      <a:endParaRPr lang="en-US" altLang="zh-CN"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a:effectLst/>
                        </a:rPr>
                        <a:t>03708</a:t>
                      </a:r>
                      <a:endParaRPr lang="en-US" altLang="zh-CN" sz="14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400" u="none" strike="noStrike" dirty="0">
                          <a:effectLst/>
                        </a:rPr>
                        <a:t>中国近现代史纲要★</a:t>
                      </a:r>
                      <a:endParaRPr lang="zh-CN" altLang="en-US"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dirty="0">
                          <a:effectLst/>
                        </a:rPr>
                        <a:t>2</a:t>
                      </a:r>
                      <a:endParaRPr lang="en-US" altLang="zh-CN"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400" u="none" strike="noStrike">
                          <a:effectLst/>
                        </a:rPr>
                        <a:t>　</a:t>
                      </a:r>
                      <a:endParaRPr lang="zh-CN" altLang="en-US" sz="14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200" u="none" strike="noStrike">
                          <a:effectLst/>
                        </a:rPr>
                        <a:t>30%</a:t>
                      </a:r>
                      <a:endParaRPr lang="en-US" altLang="zh-CN"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免考</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过程性考核</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9746">
                <a:tc>
                  <a:txBody>
                    <a:bodyPr/>
                    <a:lstStyle/>
                    <a:p>
                      <a:pPr algn="ctr" fontAlgn="ctr"/>
                      <a:r>
                        <a:rPr lang="en-US" altLang="zh-CN" sz="1200" u="none" strike="noStrike">
                          <a:effectLst/>
                        </a:rPr>
                        <a:t>3</a:t>
                      </a:r>
                      <a:endParaRPr lang="en-US" altLang="zh-CN"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a:effectLst/>
                        </a:rPr>
                        <a:t>00018</a:t>
                      </a:r>
                      <a:endParaRPr lang="en-US" altLang="zh-CN" sz="14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400" u="none" strike="noStrike" dirty="0">
                          <a:effectLst/>
                        </a:rPr>
                        <a:t>计算机应用基础（含实践）★</a:t>
                      </a:r>
                      <a:endParaRPr lang="zh-CN" altLang="en-US"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dirty="0">
                          <a:effectLst/>
                        </a:rPr>
                        <a:t>2</a:t>
                      </a:r>
                      <a:endParaRPr lang="en-US" altLang="zh-CN"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a:effectLst/>
                        </a:rPr>
                        <a:t>2</a:t>
                      </a:r>
                      <a:endParaRPr lang="en-US" altLang="zh-CN" sz="14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免考</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全国计算机等级考试一级证书</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47348">
                <a:tc>
                  <a:txBody>
                    <a:bodyPr/>
                    <a:lstStyle/>
                    <a:p>
                      <a:pPr algn="ctr" fontAlgn="ctr"/>
                      <a:r>
                        <a:rPr lang="en-US" altLang="zh-CN" sz="1200" u="none" strike="noStrike">
                          <a:effectLst/>
                        </a:rPr>
                        <a:t>4</a:t>
                      </a:r>
                      <a:endParaRPr lang="en-US" altLang="zh-CN"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a:effectLst/>
                        </a:rPr>
                        <a:t>00012</a:t>
                      </a:r>
                      <a:endParaRPr lang="en-US" altLang="zh-CN" sz="14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400" u="none" strike="noStrike" dirty="0">
                          <a:effectLst/>
                        </a:rPr>
                        <a:t>英语（一）★</a:t>
                      </a:r>
                      <a:endParaRPr lang="zh-CN" altLang="en-US"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dirty="0">
                          <a:effectLst/>
                        </a:rPr>
                        <a:t>7</a:t>
                      </a:r>
                      <a:endParaRPr lang="en-US" altLang="zh-CN"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400" u="none" strike="noStrike">
                          <a:effectLst/>
                        </a:rPr>
                        <a:t>　</a:t>
                      </a:r>
                      <a:endParaRPr lang="zh-CN" altLang="en-US" sz="14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免考</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8663">
                <a:tc>
                  <a:txBody>
                    <a:bodyPr/>
                    <a:lstStyle/>
                    <a:p>
                      <a:pPr algn="ctr" fontAlgn="ctr"/>
                      <a:r>
                        <a:rPr lang="en-US" altLang="zh-CN" sz="1200" u="none" strike="noStrike">
                          <a:effectLst/>
                        </a:rPr>
                        <a:t>5</a:t>
                      </a:r>
                      <a:endParaRPr lang="en-US" altLang="zh-CN"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a:effectLst/>
                        </a:rPr>
                        <a:t>00609</a:t>
                      </a:r>
                      <a:endParaRPr lang="en-US" altLang="zh-CN" sz="14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400" u="none" strike="noStrike" dirty="0">
                          <a:effectLst/>
                        </a:rPr>
                        <a:t>高级日语（一）★</a:t>
                      </a:r>
                      <a:endParaRPr lang="zh-CN" altLang="en-US"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dirty="0">
                          <a:effectLst/>
                        </a:rPr>
                        <a:t>8</a:t>
                      </a:r>
                      <a:endParaRPr lang="en-US" altLang="zh-CN"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400" u="none" strike="noStrike">
                          <a:effectLst/>
                        </a:rPr>
                        <a:t>　</a:t>
                      </a:r>
                      <a:endParaRPr lang="zh-CN" altLang="en-US" sz="14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47348">
                <a:tc>
                  <a:txBody>
                    <a:bodyPr/>
                    <a:lstStyle/>
                    <a:p>
                      <a:pPr algn="ctr" fontAlgn="ctr"/>
                      <a:r>
                        <a:rPr lang="en-US" altLang="zh-CN" sz="1200" u="none" strike="noStrike">
                          <a:effectLst/>
                        </a:rPr>
                        <a:t>6</a:t>
                      </a:r>
                      <a:endParaRPr lang="en-US" altLang="zh-CN"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a:effectLst/>
                        </a:rPr>
                        <a:t>00610</a:t>
                      </a:r>
                      <a:endParaRPr lang="en-US" altLang="zh-CN" sz="14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400" u="none" strike="noStrike" dirty="0">
                          <a:effectLst/>
                        </a:rPr>
                        <a:t>高级日语（二）★</a:t>
                      </a:r>
                      <a:endParaRPr lang="zh-CN" altLang="en-US"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a:effectLst/>
                        </a:rPr>
                        <a:t>8</a:t>
                      </a:r>
                      <a:endParaRPr lang="en-US" altLang="zh-CN" sz="14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400" u="none" strike="noStrike" dirty="0">
                          <a:effectLst/>
                        </a:rPr>
                        <a:t>　</a:t>
                      </a:r>
                      <a:endParaRPr lang="zh-CN" altLang="en-US"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200" u="none" strike="noStrike">
                          <a:effectLst/>
                        </a:rPr>
                        <a:t>30%</a:t>
                      </a:r>
                      <a:endParaRPr lang="en-US" altLang="zh-CN"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47348">
                <a:tc>
                  <a:txBody>
                    <a:bodyPr/>
                    <a:lstStyle/>
                    <a:p>
                      <a:pPr algn="ctr" fontAlgn="ctr"/>
                      <a:r>
                        <a:rPr lang="en-US" altLang="zh-CN" sz="1200" u="none" strike="noStrike">
                          <a:effectLst/>
                        </a:rPr>
                        <a:t>7</a:t>
                      </a:r>
                      <a:endParaRPr lang="en-US" altLang="zh-CN"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a:effectLst/>
                        </a:rPr>
                        <a:t>28667</a:t>
                      </a:r>
                      <a:endParaRPr lang="en-US" altLang="zh-CN" sz="14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400" u="none" strike="noStrike" dirty="0">
                          <a:effectLst/>
                        </a:rPr>
                        <a:t>日语口译技巧（实践）</a:t>
                      </a:r>
                      <a:endParaRPr lang="zh-CN" altLang="en-US"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zh-CN" altLang="en-US" sz="1400" b="0" i="0" u="none" strike="noStrike">
                        <a:effectLst/>
                        <a:latin typeface="宋体"/>
                      </a:endParaRPr>
                    </a:p>
                  </a:txBody>
                  <a:tcPr marL="6534" marR="6534" marT="65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dirty="0">
                          <a:effectLst/>
                        </a:rPr>
                        <a:t>4</a:t>
                      </a:r>
                      <a:endParaRPr lang="en-US" altLang="zh-CN"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200" u="none" strike="noStrike">
                          <a:effectLst/>
                        </a:rPr>
                        <a:t>100%</a:t>
                      </a:r>
                      <a:endParaRPr lang="en-US" altLang="zh-CN"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47348">
                <a:tc>
                  <a:txBody>
                    <a:bodyPr/>
                    <a:lstStyle/>
                    <a:p>
                      <a:pPr algn="ctr" fontAlgn="ctr"/>
                      <a:r>
                        <a:rPr lang="en-US" altLang="zh-CN" sz="1200" u="none" strike="noStrike">
                          <a:effectLst/>
                        </a:rPr>
                        <a:t>8</a:t>
                      </a:r>
                      <a:endParaRPr lang="en-US" altLang="zh-CN"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a:effectLst/>
                        </a:rPr>
                        <a:t>29837</a:t>
                      </a:r>
                      <a:endParaRPr lang="en-US" altLang="zh-CN" sz="14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400" u="none" strike="noStrike" dirty="0">
                          <a:effectLst/>
                        </a:rPr>
                        <a:t>日语阅读（三）</a:t>
                      </a:r>
                      <a:endParaRPr lang="zh-CN" altLang="en-US"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a:effectLst/>
                        </a:rPr>
                        <a:t>8</a:t>
                      </a:r>
                      <a:endParaRPr lang="en-US" altLang="zh-CN" sz="14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400" u="none" strike="noStrike" dirty="0">
                          <a:effectLst/>
                        </a:rPr>
                        <a:t>　</a:t>
                      </a:r>
                      <a:endParaRPr lang="zh-CN" altLang="en-US"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90491">
                <a:tc>
                  <a:txBody>
                    <a:bodyPr/>
                    <a:lstStyle/>
                    <a:p>
                      <a:pPr algn="ctr" fontAlgn="ctr"/>
                      <a:r>
                        <a:rPr lang="en-US" altLang="zh-CN" sz="1200" u="none" strike="noStrike">
                          <a:effectLst/>
                        </a:rPr>
                        <a:t>9</a:t>
                      </a:r>
                      <a:endParaRPr lang="en-US" altLang="zh-CN"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a:effectLst/>
                        </a:rPr>
                        <a:t>29838</a:t>
                      </a:r>
                      <a:endParaRPr lang="en-US" altLang="zh-CN" sz="14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400" u="none" strike="noStrike" dirty="0">
                          <a:effectLst/>
                        </a:rPr>
                        <a:t>外贸日语应用文写作</a:t>
                      </a:r>
                      <a:endParaRPr lang="zh-CN" altLang="en-US"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a:effectLst/>
                        </a:rPr>
                        <a:t>4</a:t>
                      </a:r>
                      <a:endParaRPr lang="en-US" altLang="zh-CN" sz="14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400" u="none" strike="noStrike" dirty="0">
                          <a:effectLst/>
                        </a:rPr>
                        <a:t>　</a:t>
                      </a:r>
                      <a:endParaRPr lang="zh-CN" altLang="en-US"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47348">
                <a:tc>
                  <a:txBody>
                    <a:bodyPr/>
                    <a:lstStyle/>
                    <a:p>
                      <a:pPr algn="ctr" fontAlgn="ctr"/>
                      <a:r>
                        <a:rPr lang="en-US" altLang="zh-CN" sz="1200" u="none" strike="noStrike">
                          <a:effectLst/>
                        </a:rPr>
                        <a:t>10</a:t>
                      </a:r>
                      <a:endParaRPr lang="en-US" altLang="zh-CN"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a:effectLst/>
                        </a:rPr>
                        <a:t>29836</a:t>
                      </a:r>
                      <a:endParaRPr lang="en-US" altLang="zh-CN" sz="14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400" u="none" strike="noStrike" dirty="0">
                          <a:effectLst/>
                        </a:rPr>
                        <a:t>日语高级视听说（实践）</a:t>
                      </a:r>
                      <a:r>
                        <a:rPr lang="zh-CN" altLang="en-US" sz="1400" u="none" strike="noStrike" dirty="0" smtClean="0">
                          <a:effectLst/>
                        </a:rPr>
                        <a:t>●</a:t>
                      </a:r>
                      <a:endParaRPr lang="zh-CN" altLang="en-US"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a:effectLst/>
                        </a:rPr>
                        <a:t>　</a:t>
                      </a:r>
                      <a:endParaRPr lang="zh-CN" altLang="en-US" sz="1400" b="0" i="0" u="none" strike="noStrike">
                        <a:effectLst/>
                        <a:latin typeface="宋体"/>
                      </a:endParaRPr>
                    </a:p>
                  </a:txBody>
                  <a:tcPr marL="6534" marR="6534" marT="65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dirty="0">
                          <a:effectLst/>
                        </a:rPr>
                        <a:t>6</a:t>
                      </a:r>
                      <a:endParaRPr lang="en-US" altLang="zh-CN"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200" u="none" strike="noStrike">
                          <a:effectLst/>
                        </a:rPr>
                        <a:t>100%</a:t>
                      </a:r>
                      <a:endParaRPr lang="en-US" altLang="zh-CN"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47348">
                <a:tc>
                  <a:txBody>
                    <a:bodyPr/>
                    <a:lstStyle/>
                    <a:p>
                      <a:pPr algn="ctr" fontAlgn="ctr"/>
                      <a:r>
                        <a:rPr lang="en-US" altLang="zh-CN" sz="1200" u="none" strike="noStrike">
                          <a:effectLst/>
                        </a:rPr>
                        <a:t>11</a:t>
                      </a:r>
                      <a:endParaRPr lang="en-US" altLang="zh-CN"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a:effectLst/>
                        </a:rPr>
                        <a:t>09253</a:t>
                      </a:r>
                      <a:endParaRPr lang="en-US" altLang="zh-CN" sz="14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400" u="none" strike="noStrike" dirty="0">
                          <a:effectLst/>
                        </a:rPr>
                        <a:t>商务日语口语（实践</a:t>
                      </a:r>
                      <a:r>
                        <a:rPr lang="zh-CN" altLang="en-US" sz="1400" u="none" strike="noStrike" dirty="0" smtClean="0">
                          <a:effectLst/>
                        </a:rPr>
                        <a:t>）</a:t>
                      </a:r>
                      <a:endParaRPr lang="zh-CN" altLang="en-US"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a:effectLst/>
                        </a:rPr>
                        <a:t>　</a:t>
                      </a:r>
                      <a:endParaRPr lang="zh-CN" altLang="en-US" sz="1400" b="0" i="0" u="none" strike="noStrike">
                        <a:effectLst/>
                        <a:latin typeface="宋体"/>
                      </a:endParaRPr>
                    </a:p>
                  </a:txBody>
                  <a:tcPr marL="6534" marR="6534" marT="65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dirty="0">
                          <a:effectLst/>
                        </a:rPr>
                        <a:t>6</a:t>
                      </a:r>
                      <a:endParaRPr lang="en-US" altLang="zh-CN"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200" u="none" strike="noStrike">
                          <a:effectLst/>
                        </a:rPr>
                        <a:t>100%</a:t>
                      </a:r>
                      <a:endParaRPr lang="en-US" altLang="zh-CN"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47348">
                <a:tc>
                  <a:txBody>
                    <a:bodyPr/>
                    <a:lstStyle/>
                    <a:p>
                      <a:pPr algn="ctr" fontAlgn="ctr"/>
                      <a:r>
                        <a:rPr lang="en-US" altLang="zh-CN" sz="1200" u="none" strike="noStrike">
                          <a:effectLst/>
                        </a:rPr>
                        <a:t>12</a:t>
                      </a:r>
                      <a:endParaRPr lang="en-US" altLang="zh-CN"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a:effectLst/>
                        </a:rPr>
                        <a:t>55440</a:t>
                      </a:r>
                      <a:endParaRPr lang="en-US" altLang="zh-CN" sz="14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400" u="none" strike="noStrike" dirty="0">
                          <a:effectLst/>
                        </a:rPr>
                        <a:t>实用旅游</a:t>
                      </a:r>
                      <a:r>
                        <a:rPr lang="zh-CN" altLang="en-US" sz="1400" u="none" strike="noStrike" dirty="0" smtClean="0">
                          <a:effectLst/>
                        </a:rPr>
                        <a:t>日语</a:t>
                      </a:r>
                      <a:endParaRPr lang="zh-CN" altLang="en-US"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a:effectLst/>
                        </a:rPr>
                        <a:t>4</a:t>
                      </a:r>
                      <a:endParaRPr lang="en-US" altLang="zh-CN" sz="14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400" u="none" strike="noStrike" dirty="0">
                          <a:effectLst/>
                        </a:rPr>
                        <a:t>　</a:t>
                      </a:r>
                      <a:endParaRPr lang="zh-CN" altLang="en-US"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47348">
                <a:tc>
                  <a:txBody>
                    <a:bodyPr/>
                    <a:lstStyle/>
                    <a:p>
                      <a:pPr algn="ctr" fontAlgn="ctr"/>
                      <a:r>
                        <a:rPr lang="en-US" altLang="zh-CN" sz="1200" u="none" strike="noStrike">
                          <a:effectLst/>
                        </a:rPr>
                        <a:t>13</a:t>
                      </a:r>
                      <a:endParaRPr lang="en-US" altLang="zh-CN"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a:effectLst/>
                        </a:rPr>
                        <a:t>55441</a:t>
                      </a:r>
                      <a:endParaRPr lang="en-US" altLang="zh-CN" sz="14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400" u="none" strike="noStrike" dirty="0">
                          <a:effectLst/>
                        </a:rPr>
                        <a:t>日本文化</a:t>
                      </a:r>
                      <a:r>
                        <a:rPr lang="zh-CN" altLang="en-US" sz="1400" u="none" strike="noStrike" dirty="0" smtClean="0">
                          <a:effectLst/>
                        </a:rPr>
                        <a:t>概论</a:t>
                      </a:r>
                      <a:endParaRPr lang="zh-CN" altLang="en-US"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a:effectLst/>
                        </a:rPr>
                        <a:t>4</a:t>
                      </a:r>
                      <a:endParaRPr lang="en-US" altLang="zh-CN" sz="14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400" u="none" strike="noStrike" dirty="0">
                          <a:effectLst/>
                        </a:rPr>
                        <a:t>　</a:t>
                      </a:r>
                      <a:endParaRPr lang="zh-CN" altLang="en-US"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47348">
                <a:tc>
                  <a:txBody>
                    <a:bodyPr/>
                    <a:lstStyle/>
                    <a:p>
                      <a:pPr algn="ctr" fontAlgn="ctr"/>
                      <a:r>
                        <a:rPr lang="en-US" altLang="zh-CN" sz="1200" u="none" strike="noStrike">
                          <a:effectLst/>
                        </a:rPr>
                        <a:t>14</a:t>
                      </a:r>
                      <a:endParaRPr lang="en-US" altLang="zh-CN"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a:effectLst/>
                        </a:rPr>
                        <a:t>55442</a:t>
                      </a:r>
                      <a:endParaRPr lang="en-US" altLang="zh-CN" sz="14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zh-CN" altLang="en-US" sz="1400" u="none" strike="noStrike" dirty="0">
                          <a:effectLst/>
                        </a:rPr>
                        <a:t>中日跨文化交际 ●</a:t>
                      </a:r>
                      <a:endParaRPr lang="zh-CN" altLang="en-US"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a:effectLst/>
                        </a:rPr>
                        <a:t>4</a:t>
                      </a:r>
                      <a:endParaRPr lang="en-US" altLang="zh-CN" sz="14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400" u="none" strike="noStrike" dirty="0">
                          <a:effectLst/>
                        </a:rPr>
                        <a:t>　</a:t>
                      </a:r>
                      <a:endParaRPr lang="zh-CN" altLang="en-US" sz="14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47348">
                <a:tc>
                  <a:txBody>
                    <a:bodyPr/>
                    <a:lstStyle/>
                    <a:p>
                      <a:pPr algn="ctr" fontAlgn="ctr"/>
                      <a:r>
                        <a:rPr lang="en-US" altLang="zh-CN" sz="1200" u="none" strike="noStrike">
                          <a:effectLst/>
                        </a:rPr>
                        <a:t>15</a:t>
                      </a:r>
                      <a:endParaRPr lang="en-US" altLang="zh-CN" sz="1200" b="0" i="0" u="none" strike="noStrike">
                        <a:solidFill>
                          <a:srgbClr val="000000"/>
                        </a:solidFill>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altLang="zh-CN" sz="1400" u="none" strike="noStrike">
                          <a:effectLst/>
                        </a:rPr>
                        <a:t>10243</a:t>
                      </a:r>
                      <a:endParaRPr lang="en-US" altLang="zh-CN" sz="1400" b="0" i="0" u="none" strike="noStrike">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zh-CN" altLang="en-US" sz="1400" u="none" strike="noStrike" dirty="0">
                          <a:effectLst/>
                        </a:rPr>
                        <a:t>日语毕业论文</a:t>
                      </a:r>
                      <a:endParaRPr lang="zh-CN" altLang="en-US" sz="1400" b="0" i="0" u="none" strike="noStrike" dirty="0">
                        <a:effectLst/>
                        <a:latin typeface="宋体"/>
                      </a:endParaRPr>
                    </a:p>
                  </a:txBody>
                  <a:tcPr marL="6534" marR="6534" marT="653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a:effectLst/>
                        </a:rPr>
                        <a:t>　</a:t>
                      </a:r>
                      <a:endParaRPr lang="zh-CN" altLang="en-US" sz="1400" b="0" i="0" u="none" strike="noStrike">
                        <a:effectLst/>
                        <a:latin typeface="宋体"/>
                      </a:endParaRPr>
                    </a:p>
                  </a:txBody>
                  <a:tcPr marL="6534" marR="6534" marT="65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400" u="none" strike="noStrike" dirty="0">
                          <a:effectLst/>
                        </a:rPr>
                        <a:t>　</a:t>
                      </a:r>
                      <a:endParaRPr lang="zh-CN" altLang="en-US" sz="1400" b="0" i="0" u="none" strike="noStrike" dirty="0">
                        <a:effectLst/>
                        <a:latin typeface="宋体"/>
                      </a:endParaRPr>
                    </a:p>
                  </a:txBody>
                  <a:tcPr marL="6534" marR="6534" marT="65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200" u="none" strike="noStrike">
                          <a:effectLst/>
                        </a:rPr>
                        <a:t>　</a:t>
                      </a:r>
                      <a:endParaRPr lang="zh-CN" altLang="en-US" sz="1200" b="0" i="0" u="none" strike="noStrike">
                        <a:effectLst/>
                        <a:latin typeface="宋体"/>
                      </a:endParaRPr>
                    </a:p>
                  </a:txBody>
                  <a:tcPr marL="6534" marR="6534" marT="65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zh-CN" altLang="en-US" sz="1200" u="none" strike="noStrike" dirty="0">
                          <a:effectLst/>
                        </a:rPr>
                        <a:t>　</a:t>
                      </a:r>
                      <a:endParaRPr lang="zh-CN" altLang="en-US" sz="1200" b="0" i="0" u="none" strike="noStrike" dirty="0">
                        <a:effectLst/>
                        <a:latin typeface="宋体"/>
                      </a:endParaRPr>
                    </a:p>
                  </a:txBody>
                  <a:tcPr marL="6534" marR="6534" marT="65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zh-CN" altLang="en-US" sz="1200" u="none" strike="noStrike" dirty="0">
                          <a:effectLst/>
                        </a:rPr>
                        <a:t>　</a:t>
                      </a:r>
                      <a:endParaRPr lang="zh-CN" altLang="en-US" sz="1200" b="0" i="0" u="none" strike="noStrike" dirty="0">
                        <a:effectLst/>
                        <a:latin typeface="宋体"/>
                      </a:endParaRPr>
                    </a:p>
                  </a:txBody>
                  <a:tcPr marL="6534" marR="6534" marT="653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2080081688"/>
      </p:ext>
    </p:extLst>
  </p:cSld>
  <p:clrMapOvr>
    <a:masterClrMapping/>
  </p:clrMapOvr>
  <p:transition spd="slow">
    <p:wheel spokes="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21049449"/>
              </p:ext>
            </p:extLst>
          </p:nvPr>
        </p:nvGraphicFramePr>
        <p:xfrm>
          <a:off x="1714457" y="291671"/>
          <a:ext cx="9009256" cy="5907045"/>
        </p:xfrm>
        <a:graphic>
          <a:graphicData uri="http://schemas.openxmlformats.org/drawingml/2006/table">
            <a:tbl>
              <a:tblPr>
                <a:tableStyleId>{5C22544A-7EE6-4342-B048-85BDC9FD1C3A}</a:tableStyleId>
              </a:tblPr>
              <a:tblGrid>
                <a:gridCol w="667156"/>
                <a:gridCol w="903884"/>
                <a:gridCol w="3012949"/>
                <a:gridCol w="790898"/>
                <a:gridCol w="772068"/>
                <a:gridCol w="1016871"/>
                <a:gridCol w="1845430"/>
              </a:tblGrid>
              <a:tr h="431000">
                <a:tc gridSpan="7">
                  <a:txBody>
                    <a:bodyPr/>
                    <a:lstStyle/>
                    <a:p>
                      <a:pPr algn="l" fontAlgn="ctr"/>
                      <a:r>
                        <a:rPr lang="en-US" altLang="zh-CN" sz="1600" u="none" strike="noStrike" dirty="0" smtClean="0">
                          <a:effectLst/>
                          <a:latin typeface="黑体" panose="02010609060101010101" pitchFamily="49" charset="-122"/>
                          <a:ea typeface="黑体" panose="02010609060101010101" pitchFamily="49" charset="-122"/>
                        </a:rPr>
                        <a:t>   D20502010 </a:t>
                      </a:r>
                      <a:r>
                        <a:rPr lang="zh-CN" altLang="en-US" sz="1600" u="none" strike="noStrike" dirty="0" smtClean="0">
                          <a:effectLst/>
                          <a:latin typeface="黑体" panose="02010609060101010101" pitchFamily="49" charset="-122"/>
                          <a:ea typeface="黑体" panose="02010609060101010101" pitchFamily="49" charset="-122"/>
                        </a:rPr>
                        <a:t>英 语</a:t>
                      </a:r>
                      <a:endParaRPr lang="en-US" altLang="zh-CN" sz="1600" b="1"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73742">
                <a:tc gridSpan="7">
                  <a:txBody>
                    <a:bodyPr/>
                    <a:lstStyle/>
                    <a:p>
                      <a:pPr algn="ctr" fontAlgn="ctr"/>
                      <a:endParaRPr lang="zh-CN" altLang="en-US" sz="1400" b="1"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402259">
                <a:tc>
                  <a:txBody>
                    <a:bodyPr/>
                    <a:lstStyle/>
                    <a:p>
                      <a:pPr algn="ctr" fontAlgn="ctr"/>
                      <a:r>
                        <a:rPr lang="zh-CN" altLang="en-US" sz="1200" u="none" strike="noStrike" dirty="0">
                          <a:effectLst/>
                          <a:latin typeface="黑体" panose="02010609060101010101" pitchFamily="49" charset="-122"/>
                          <a:ea typeface="黑体" panose="02010609060101010101" pitchFamily="49" charset="-122"/>
                        </a:rPr>
                        <a:t>序号</a:t>
                      </a:r>
                      <a:endParaRPr lang="zh-CN" altLang="en-US" sz="1200" b="1"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dirty="0">
                          <a:effectLst/>
                          <a:latin typeface="黑体" panose="02010609060101010101" pitchFamily="49" charset="-122"/>
                          <a:ea typeface="黑体" panose="02010609060101010101" pitchFamily="49" charset="-122"/>
                        </a:rPr>
                        <a:t>课序号</a:t>
                      </a:r>
                      <a:endParaRPr lang="zh-CN" altLang="en-US" sz="1200" b="1"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a:effectLst/>
                          <a:latin typeface="黑体" panose="02010609060101010101" pitchFamily="49" charset="-122"/>
                          <a:ea typeface="黑体" panose="02010609060101010101" pitchFamily="49" charset="-122"/>
                        </a:rPr>
                        <a:t>课程名称</a:t>
                      </a:r>
                      <a:endParaRPr lang="zh-CN" altLang="en-US" sz="1200" b="1"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a:effectLst/>
                          <a:latin typeface="黑体" panose="02010609060101010101" pitchFamily="49" charset="-122"/>
                          <a:ea typeface="黑体" panose="02010609060101010101" pitchFamily="49" charset="-122"/>
                        </a:rPr>
                        <a:t>理论</a:t>
                      </a:r>
                      <a:br>
                        <a:rPr lang="zh-CN" altLang="en-US" sz="1200" u="none" strike="noStrike">
                          <a:effectLst/>
                          <a:latin typeface="黑体" panose="02010609060101010101" pitchFamily="49" charset="-122"/>
                          <a:ea typeface="黑体" panose="02010609060101010101" pitchFamily="49" charset="-122"/>
                        </a:rPr>
                      </a:br>
                      <a:r>
                        <a:rPr lang="zh-CN" altLang="en-US" sz="1200" u="none" strike="noStrike">
                          <a:effectLst/>
                          <a:latin typeface="黑体" panose="02010609060101010101" pitchFamily="49" charset="-122"/>
                          <a:ea typeface="黑体" panose="02010609060101010101" pitchFamily="49" charset="-122"/>
                        </a:rPr>
                        <a:t>学分</a:t>
                      </a:r>
                      <a:endParaRPr lang="zh-CN" altLang="en-US" sz="1200" b="1"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a:effectLst/>
                          <a:latin typeface="黑体" panose="02010609060101010101" pitchFamily="49" charset="-122"/>
                          <a:ea typeface="黑体" panose="02010609060101010101" pitchFamily="49" charset="-122"/>
                        </a:rPr>
                        <a:t>实践</a:t>
                      </a:r>
                      <a:br>
                        <a:rPr lang="zh-CN" altLang="en-US" sz="1200" u="none" strike="noStrike">
                          <a:effectLst/>
                          <a:latin typeface="黑体" panose="02010609060101010101" pitchFamily="49" charset="-122"/>
                          <a:ea typeface="黑体" panose="02010609060101010101" pitchFamily="49" charset="-122"/>
                        </a:rPr>
                      </a:br>
                      <a:r>
                        <a:rPr lang="zh-CN" altLang="en-US" sz="1200" u="none" strike="noStrike">
                          <a:effectLst/>
                          <a:latin typeface="黑体" panose="02010609060101010101" pitchFamily="49" charset="-122"/>
                          <a:ea typeface="黑体" panose="02010609060101010101" pitchFamily="49" charset="-122"/>
                        </a:rPr>
                        <a:t>学分</a:t>
                      </a:r>
                      <a:endParaRPr lang="zh-CN" altLang="en-US" sz="1200" b="1"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a:effectLst/>
                          <a:latin typeface="黑体" panose="02010609060101010101" pitchFamily="49" charset="-122"/>
                          <a:ea typeface="黑体" panose="02010609060101010101" pitchFamily="49" charset="-122"/>
                        </a:rPr>
                        <a:t>校成绩</a:t>
                      </a:r>
                      <a:br>
                        <a:rPr lang="zh-CN" altLang="en-US" sz="1200" u="none" strike="noStrike">
                          <a:effectLst/>
                          <a:latin typeface="黑体" panose="02010609060101010101" pitchFamily="49" charset="-122"/>
                          <a:ea typeface="黑体" panose="02010609060101010101" pitchFamily="49" charset="-122"/>
                        </a:rPr>
                      </a:br>
                      <a:r>
                        <a:rPr lang="zh-CN" altLang="en-US" sz="1200" u="none" strike="noStrike">
                          <a:effectLst/>
                          <a:latin typeface="黑体" panose="02010609060101010101" pitchFamily="49" charset="-122"/>
                          <a:ea typeface="黑体" panose="02010609060101010101" pitchFamily="49" charset="-122"/>
                        </a:rPr>
                        <a:t>比例</a:t>
                      </a:r>
                      <a:endParaRPr lang="zh-CN" altLang="en-US" sz="1200" b="1"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dirty="0">
                          <a:effectLst/>
                          <a:latin typeface="黑体" panose="02010609060101010101" pitchFamily="49" charset="-122"/>
                          <a:ea typeface="黑体" panose="02010609060101010101" pitchFamily="49" charset="-122"/>
                        </a:rPr>
                        <a:t>备注</a:t>
                      </a:r>
                      <a:endParaRPr lang="zh-CN" altLang="en-US" sz="1200" b="1"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794">
                <a:tc>
                  <a:txBody>
                    <a:bodyPr/>
                    <a:lstStyle/>
                    <a:p>
                      <a:pPr algn="ctr" fontAlgn="ctr"/>
                      <a:r>
                        <a:rPr lang="en-US" altLang="zh-CN" sz="1400" u="none" strike="noStrike" dirty="0">
                          <a:effectLst/>
                          <a:latin typeface="黑体" panose="02010609060101010101" pitchFamily="49" charset="-122"/>
                          <a:ea typeface="黑体" panose="02010609060101010101" pitchFamily="49" charset="-122"/>
                        </a:rPr>
                        <a:t>1</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黑体" panose="02010609060101010101" pitchFamily="49" charset="-122"/>
                          <a:ea typeface="黑体" panose="02010609060101010101" pitchFamily="49" charset="-122"/>
                        </a:rPr>
                        <a:t>03709</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smtClean="0">
                          <a:effectLst/>
                          <a:latin typeface="黑体" panose="02010609060101010101" pitchFamily="49" charset="-122"/>
                          <a:ea typeface="黑体" panose="02010609060101010101" pitchFamily="49" charset="-122"/>
                        </a:rPr>
                        <a:t> 马克思主义</a:t>
                      </a:r>
                      <a:r>
                        <a:rPr lang="zh-CN" altLang="en-US" sz="1400" u="none" strike="noStrike" dirty="0">
                          <a:effectLst/>
                          <a:latin typeface="黑体" panose="02010609060101010101" pitchFamily="49" charset="-122"/>
                          <a:ea typeface="黑体" panose="02010609060101010101" pitchFamily="49" charset="-122"/>
                        </a:rPr>
                        <a:t>基本原理概论★</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黑体" panose="02010609060101010101" pitchFamily="49" charset="-122"/>
                          <a:ea typeface="黑体" panose="02010609060101010101" pitchFamily="49" charset="-122"/>
                        </a:rPr>
                        <a:t>4</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黑体" panose="02010609060101010101" pitchFamily="49" charset="-122"/>
                          <a:ea typeface="黑体" panose="02010609060101010101" pitchFamily="49" charset="-122"/>
                        </a:rPr>
                        <a:t>　</a:t>
                      </a:r>
                      <a:endParaRPr lang="zh-CN" altLang="en-US"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黑体" panose="02010609060101010101" pitchFamily="49" charset="-122"/>
                          <a:ea typeface="黑体" panose="02010609060101010101" pitchFamily="49" charset="-122"/>
                        </a:rPr>
                        <a:t>30%</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a:effectLst/>
                          <a:latin typeface="黑体" panose="02010609060101010101" pitchFamily="49" charset="-122"/>
                          <a:ea typeface="黑体" panose="02010609060101010101" pitchFamily="49" charset="-122"/>
                        </a:rPr>
                        <a:t>过程性考核</a:t>
                      </a:r>
                      <a:endParaRPr lang="zh-CN" altLang="en-US" sz="12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794">
                <a:tc>
                  <a:txBody>
                    <a:bodyPr/>
                    <a:lstStyle/>
                    <a:p>
                      <a:pPr algn="ctr" fontAlgn="ctr"/>
                      <a:r>
                        <a:rPr lang="en-US" altLang="zh-CN" sz="1400" u="none" strike="noStrike">
                          <a:effectLst/>
                          <a:latin typeface="黑体" panose="02010609060101010101" pitchFamily="49" charset="-122"/>
                          <a:ea typeface="黑体" panose="02010609060101010101" pitchFamily="49" charset="-122"/>
                        </a:rPr>
                        <a:t>2</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smtClean="0">
                          <a:effectLst/>
                          <a:latin typeface="黑体" panose="02010609060101010101" pitchFamily="49" charset="-122"/>
                          <a:ea typeface="黑体" panose="02010609060101010101" pitchFamily="49" charset="-122"/>
                        </a:rPr>
                        <a:t>03708 </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smtClean="0">
                          <a:effectLst/>
                          <a:latin typeface="黑体" panose="02010609060101010101" pitchFamily="49" charset="-122"/>
                          <a:ea typeface="黑体" panose="02010609060101010101" pitchFamily="49" charset="-122"/>
                        </a:rPr>
                        <a:t> 中国</a:t>
                      </a:r>
                      <a:r>
                        <a:rPr lang="zh-CN" altLang="en-US" sz="1400" u="none" strike="noStrike" dirty="0">
                          <a:effectLst/>
                          <a:latin typeface="黑体" panose="02010609060101010101" pitchFamily="49" charset="-122"/>
                          <a:ea typeface="黑体" panose="02010609060101010101" pitchFamily="49" charset="-122"/>
                        </a:rPr>
                        <a:t>近现代史纲要★</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黑体" panose="02010609060101010101" pitchFamily="49" charset="-122"/>
                          <a:ea typeface="黑体" panose="02010609060101010101" pitchFamily="49" charset="-122"/>
                        </a:rPr>
                        <a:t>2</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黑体" panose="02010609060101010101" pitchFamily="49" charset="-122"/>
                          <a:ea typeface="黑体" panose="02010609060101010101" pitchFamily="49" charset="-122"/>
                        </a:rPr>
                        <a:t>　</a:t>
                      </a:r>
                      <a:endParaRPr lang="zh-CN" altLang="en-US"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黑体" panose="02010609060101010101" pitchFamily="49" charset="-122"/>
                          <a:ea typeface="黑体" panose="02010609060101010101" pitchFamily="49" charset="-122"/>
                        </a:rPr>
                        <a:t>30%</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a:effectLst/>
                          <a:latin typeface="黑体" panose="02010609060101010101" pitchFamily="49" charset="-122"/>
                          <a:ea typeface="黑体" panose="02010609060101010101" pitchFamily="49" charset="-122"/>
                        </a:rPr>
                        <a:t>过程性考核</a:t>
                      </a:r>
                      <a:endParaRPr lang="zh-CN" altLang="en-US" sz="12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794">
                <a:tc>
                  <a:txBody>
                    <a:bodyPr/>
                    <a:lstStyle/>
                    <a:p>
                      <a:pPr algn="ctr" fontAlgn="ctr"/>
                      <a:r>
                        <a:rPr lang="en-US" altLang="zh-CN" sz="1400" u="none" strike="noStrike">
                          <a:effectLst/>
                          <a:latin typeface="黑体" panose="02010609060101010101" pitchFamily="49" charset="-122"/>
                          <a:ea typeface="黑体" panose="02010609060101010101" pitchFamily="49" charset="-122"/>
                        </a:rPr>
                        <a:t>3</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黑体" panose="02010609060101010101" pitchFamily="49" charset="-122"/>
                          <a:ea typeface="黑体" panose="02010609060101010101" pitchFamily="49" charset="-122"/>
                        </a:rPr>
                        <a:t>00018</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smtClean="0">
                          <a:effectLst/>
                          <a:latin typeface="黑体" panose="02010609060101010101" pitchFamily="49" charset="-122"/>
                          <a:ea typeface="黑体" panose="02010609060101010101" pitchFamily="49" charset="-122"/>
                        </a:rPr>
                        <a:t> 计算机应用</a:t>
                      </a:r>
                      <a:r>
                        <a:rPr lang="zh-CN" altLang="en-US" sz="1400" u="none" strike="noStrike" dirty="0">
                          <a:effectLst/>
                          <a:latin typeface="黑体" panose="02010609060101010101" pitchFamily="49" charset="-122"/>
                          <a:ea typeface="黑体" panose="02010609060101010101" pitchFamily="49" charset="-122"/>
                        </a:rPr>
                        <a:t>基础（实践）★</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黑体" panose="02010609060101010101" pitchFamily="49" charset="-122"/>
                          <a:ea typeface="黑体" panose="02010609060101010101" pitchFamily="49" charset="-122"/>
                        </a:rPr>
                        <a:t>2</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黑体" panose="02010609060101010101" pitchFamily="49" charset="-122"/>
                          <a:ea typeface="黑体" panose="02010609060101010101" pitchFamily="49" charset="-122"/>
                        </a:rPr>
                        <a:t>2</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黑体" panose="02010609060101010101" pitchFamily="49" charset="-122"/>
                          <a:ea typeface="黑体" panose="02010609060101010101" pitchFamily="49" charset="-122"/>
                        </a:rPr>
                        <a:t>　</a:t>
                      </a:r>
                      <a:endParaRPr lang="zh-CN" altLang="en-US"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a:effectLst/>
                          <a:latin typeface="黑体" panose="02010609060101010101" pitchFamily="49" charset="-122"/>
                          <a:ea typeface="黑体" panose="02010609060101010101" pitchFamily="49" charset="-122"/>
                        </a:rPr>
                        <a:t>全国计算机等级考试证书（一级</a:t>
                      </a:r>
                      <a:r>
                        <a:rPr lang="en-US" altLang="zh-CN" sz="1200" u="none" strike="noStrike">
                          <a:effectLst/>
                          <a:latin typeface="黑体" panose="02010609060101010101" pitchFamily="49" charset="-122"/>
                          <a:ea typeface="黑体" panose="02010609060101010101" pitchFamily="49" charset="-122"/>
                        </a:rPr>
                        <a:t>MS</a:t>
                      </a:r>
                      <a:r>
                        <a:rPr lang="zh-CN" altLang="en-US" sz="1200" u="none" strike="noStrike">
                          <a:effectLst/>
                          <a:latin typeface="黑体" panose="02010609060101010101" pitchFamily="49" charset="-122"/>
                          <a:ea typeface="黑体" panose="02010609060101010101" pitchFamily="49" charset="-122"/>
                        </a:rPr>
                        <a:t>）</a:t>
                      </a:r>
                      <a:endParaRPr lang="zh-CN" altLang="en-US" sz="12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794">
                <a:tc>
                  <a:txBody>
                    <a:bodyPr/>
                    <a:lstStyle/>
                    <a:p>
                      <a:pPr algn="ctr" fontAlgn="ctr"/>
                      <a:r>
                        <a:rPr lang="en-US" altLang="zh-CN" sz="1400" u="none" strike="noStrike">
                          <a:effectLst/>
                          <a:latin typeface="黑体" panose="02010609060101010101" pitchFamily="49" charset="-122"/>
                          <a:ea typeface="黑体" panose="02010609060101010101" pitchFamily="49" charset="-122"/>
                        </a:rPr>
                        <a:t>4</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黑体" panose="02010609060101010101" pitchFamily="49" charset="-122"/>
                          <a:ea typeface="黑体" panose="02010609060101010101" pitchFamily="49" charset="-122"/>
                        </a:rPr>
                        <a:t>55461</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smtClean="0">
                          <a:effectLst/>
                          <a:latin typeface="黑体" panose="02010609060101010101" pitchFamily="49" charset="-122"/>
                          <a:ea typeface="黑体" panose="02010609060101010101" pitchFamily="49" charset="-122"/>
                        </a:rPr>
                        <a:t> 英语</a:t>
                      </a:r>
                      <a:r>
                        <a:rPr lang="zh-CN" altLang="en-US" sz="1400" u="none" strike="noStrike" dirty="0">
                          <a:effectLst/>
                          <a:latin typeface="黑体" panose="02010609060101010101" pitchFamily="49" charset="-122"/>
                          <a:ea typeface="黑体" panose="02010609060101010101" pitchFamily="49" charset="-122"/>
                        </a:rPr>
                        <a:t>视听说（三）（实践）</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zh-CN" altLang="en-US" sz="1400" u="none" strike="noStrike">
                          <a:effectLst/>
                          <a:latin typeface="黑体" panose="02010609060101010101" pitchFamily="49" charset="-122"/>
                          <a:ea typeface="黑体" panose="02010609060101010101" pitchFamily="49" charset="-122"/>
                        </a:rPr>
                        <a:t>　</a:t>
                      </a:r>
                      <a:endParaRPr lang="zh-CN" altLang="en-US" sz="1400" b="0" i="0" u="none" strike="noStrike">
                        <a:effectLst/>
                        <a:latin typeface="黑体" panose="02010609060101010101" pitchFamily="49" charset="-122"/>
                        <a:ea typeface="黑体" panose="02010609060101010101" pitchFamily="49" charset="-122"/>
                      </a:endParaRPr>
                    </a:p>
                  </a:txBody>
                  <a:tcPr marL="6172" marR="6172" marT="61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黑体" panose="02010609060101010101" pitchFamily="49" charset="-122"/>
                          <a:ea typeface="黑体" panose="02010609060101010101" pitchFamily="49" charset="-122"/>
                        </a:rPr>
                        <a:t>4</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黑体" panose="02010609060101010101" pitchFamily="49" charset="-122"/>
                          <a:ea typeface="黑体" panose="02010609060101010101" pitchFamily="49" charset="-122"/>
                        </a:rPr>
                        <a:t>100%</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a:effectLst/>
                          <a:latin typeface="黑体" panose="02010609060101010101" pitchFamily="49" charset="-122"/>
                          <a:ea typeface="黑体" panose="02010609060101010101" pitchFamily="49" charset="-122"/>
                        </a:rPr>
                        <a:t>　</a:t>
                      </a:r>
                      <a:endParaRPr lang="zh-CN" altLang="en-US" sz="12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794">
                <a:tc>
                  <a:txBody>
                    <a:bodyPr/>
                    <a:lstStyle/>
                    <a:p>
                      <a:pPr algn="ctr" fontAlgn="ctr"/>
                      <a:r>
                        <a:rPr lang="en-US" altLang="zh-CN" sz="1400" u="none" strike="noStrike">
                          <a:effectLst/>
                          <a:latin typeface="黑体" panose="02010609060101010101" pitchFamily="49" charset="-122"/>
                          <a:ea typeface="黑体" panose="02010609060101010101" pitchFamily="49" charset="-122"/>
                        </a:rPr>
                        <a:t>5</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黑体" panose="02010609060101010101" pitchFamily="49" charset="-122"/>
                          <a:ea typeface="黑体" panose="02010609060101010101" pitchFamily="49" charset="-122"/>
                        </a:rPr>
                        <a:t>27036</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smtClean="0">
                          <a:effectLst/>
                          <a:latin typeface="黑体" panose="02010609060101010101" pitchFamily="49" charset="-122"/>
                          <a:ea typeface="黑体" panose="02010609060101010101" pitchFamily="49" charset="-122"/>
                        </a:rPr>
                        <a:t> 英语</a:t>
                      </a:r>
                      <a:r>
                        <a:rPr lang="zh-CN" altLang="en-US" sz="1400" u="none" strike="noStrike" dirty="0">
                          <a:effectLst/>
                          <a:latin typeface="黑体" panose="02010609060101010101" pitchFamily="49" charset="-122"/>
                          <a:ea typeface="黑体" panose="02010609060101010101" pitchFamily="49" charset="-122"/>
                        </a:rPr>
                        <a:t>泛读（三）</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黑体" panose="02010609060101010101" pitchFamily="49" charset="-122"/>
                          <a:ea typeface="黑体" panose="02010609060101010101" pitchFamily="49" charset="-122"/>
                        </a:rPr>
                        <a:t>4</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a:effectLst/>
                          <a:latin typeface="黑体" panose="02010609060101010101" pitchFamily="49" charset="-122"/>
                          <a:ea typeface="黑体" panose="02010609060101010101" pitchFamily="49" charset="-122"/>
                        </a:rPr>
                        <a:t>　</a:t>
                      </a:r>
                      <a:endParaRPr lang="zh-CN" altLang="en-US"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黑体" panose="02010609060101010101" pitchFamily="49" charset="-122"/>
                          <a:ea typeface="黑体" panose="02010609060101010101" pitchFamily="49" charset="-122"/>
                        </a:rPr>
                        <a:t>　</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a:effectLst/>
                          <a:latin typeface="黑体" panose="02010609060101010101" pitchFamily="49" charset="-122"/>
                          <a:ea typeface="黑体" panose="02010609060101010101" pitchFamily="49" charset="-122"/>
                        </a:rPr>
                        <a:t>　</a:t>
                      </a:r>
                      <a:endParaRPr lang="zh-CN" altLang="en-US" sz="12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794">
                <a:tc>
                  <a:txBody>
                    <a:bodyPr/>
                    <a:lstStyle/>
                    <a:p>
                      <a:pPr algn="ctr" fontAlgn="ctr"/>
                      <a:r>
                        <a:rPr lang="en-US" altLang="zh-CN" sz="1400" u="none" strike="noStrike">
                          <a:effectLst/>
                          <a:latin typeface="黑体" panose="02010609060101010101" pitchFamily="49" charset="-122"/>
                          <a:ea typeface="黑体" panose="02010609060101010101" pitchFamily="49" charset="-122"/>
                        </a:rPr>
                        <a:t>6</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黑体" panose="02010609060101010101" pitchFamily="49" charset="-122"/>
                          <a:ea typeface="黑体" panose="02010609060101010101" pitchFamily="49" charset="-122"/>
                        </a:rPr>
                        <a:t>28614</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smtClean="0">
                          <a:effectLst/>
                          <a:latin typeface="黑体" panose="02010609060101010101" pitchFamily="49" charset="-122"/>
                          <a:ea typeface="黑体" panose="02010609060101010101" pitchFamily="49" charset="-122"/>
                        </a:rPr>
                        <a:t> 跨</a:t>
                      </a:r>
                      <a:r>
                        <a:rPr lang="zh-CN" altLang="en-US" sz="1400" u="none" strike="noStrike" dirty="0">
                          <a:effectLst/>
                          <a:latin typeface="黑体" panose="02010609060101010101" pitchFamily="49" charset="-122"/>
                          <a:ea typeface="黑体" panose="02010609060101010101" pitchFamily="49" charset="-122"/>
                        </a:rPr>
                        <a:t>文化交际</a:t>
                      </a:r>
                      <a:r>
                        <a:rPr lang="zh-CN" altLang="en-US" sz="1400" u="none" strike="noStrike" dirty="0" smtClean="0">
                          <a:effectLst/>
                          <a:latin typeface="黑体" panose="02010609060101010101" pitchFamily="49" charset="-122"/>
                          <a:ea typeface="黑体" panose="02010609060101010101" pitchFamily="49" charset="-122"/>
                        </a:rPr>
                        <a:t>●</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黑体" panose="02010609060101010101" pitchFamily="49" charset="-122"/>
                          <a:ea typeface="黑体" panose="02010609060101010101" pitchFamily="49" charset="-122"/>
                        </a:rPr>
                        <a:t>3</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黑体" panose="02010609060101010101" pitchFamily="49" charset="-122"/>
                          <a:ea typeface="黑体" panose="02010609060101010101" pitchFamily="49" charset="-122"/>
                        </a:rPr>
                        <a:t>　</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黑体" panose="02010609060101010101" pitchFamily="49" charset="-122"/>
                          <a:ea typeface="黑体" panose="02010609060101010101" pitchFamily="49" charset="-122"/>
                        </a:rPr>
                        <a:t>　</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dirty="0">
                          <a:effectLst/>
                          <a:latin typeface="黑体" panose="02010609060101010101" pitchFamily="49" charset="-122"/>
                          <a:ea typeface="黑体" panose="02010609060101010101" pitchFamily="49" charset="-122"/>
                        </a:rPr>
                        <a:t>　</a:t>
                      </a:r>
                      <a:endParaRPr lang="zh-CN" altLang="en-US" sz="12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794">
                <a:tc>
                  <a:txBody>
                    <a:bodyPr/>
                    <a:lstStyle/>
                    <a:p>
                      <a:pPr algn="ctr" fontAlgn="ctr"/>
                      <a:r>
                        <a:rPr lang="en-US" altLang="zh-CN" sz="1400" u="none" strike="noStrike">
                          <a:effectLst/>
                          <a:latin typeface="黑体" panose="02010609060101010101" pitchFamily="49" charset="-122"/>
                          <a:ea typeface="黑体" panose="02010609060101010101" pitchFamily="49" charset="-122"/>
                        </a:rPr>
                        <a:t>7</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黑体" panose="02010609060101010101" pitchFamily="49" charset="-122"/>
                          <a:ea typeface="黑体" panose="02010609060101010101" pitchFamily="49" charset="-122"/>
                        </a:rPr>
                        <a:t>00840</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smtClean="0">
                          <a:effectLst/>
                          <a:latin typeface="黑体" panose="02010609060101010101" pitchFamily="49" charset="-122"/>
                          <a:ea typeface="黑体" panose="02010609060101010101" pitchFamily="49" charset="-122"/>
                        </a:rPr>
                        <a:t> 第二</a:t>
                      </a:r>
                      <a:r>
                        <a:rPr lang="zh-CN" altLang="en-US" sz="1400" u="none" strike="noStrike" dirty="0">
                          <a:effectLst/>
                          <a:latin typeface="黑体" panose="02010609060101010101" pitchFamily="49" charset="-122"/>
                          <a:ea typeface="黑体" panose="02010609060101010101" pitchFamily="49" charset="-122"/>
                        </a:rPr>
                        <a:t>外语（日语）</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黑体" panose="02010609060101010101" pitchFamily="49" charset="-122"/>
                          <a:ea typeface="黑体" panose="02010609060101010101" pitchFamily="49" charset="-122"/>
                        </a:rPr>
                        <a:t>6</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黑体" panose="02010609060101010101" pitchFamily="49" charset="-122"/>
                          <a:ea typeface="黑体" panose="02010609060101010101" pitchFamily="49" charset="-122"/>
                        </a:rPr>
                        <a:t>　</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黑体" panose="02010609060101010101" pitchFamily="49" charset="-122"/>
                          <a:ea typeface="黑体" panose="02010609060101010101" pitchFamily="49" charset="-122"/>
                        </a:rPr>
                        <a:t>　</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dirty="0">
                          <a:effectLst/>
                          <a:latin typeface="黑体" panose="02010609060101010101" pitchFamily="49" charset="-122"/>
                          <a:ea typeface="黑体" panose="02010609060101010101" pitchFamily="49" charset="-122"/>
                        </a:rPr>
                        <a:t>　</a:t>
                      </a:r>
                      <a:endParaRPr lang="zh-CN" altLang="en-US" sz="12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794">
                <a:tc>
                  <a:txBody>
                    <a:bodyPr/>
                    <a:lstStyle/>
                    <a:p>
                      <a:pPr algn="ctr" fontAlgn="ctr"/>
                      <a:r>
                        <a:rPr lang="en-US" altLang="zh-CN" sz="1400" u="none" strike="noStrike">
                          <a:effectLst/>
                          <a:latin typeface="黑体" panose="02010609060101010101" pitchFamily="49" charset="-122"/>
                          <a:ea typeface="黑体" panose="02010609060101010101" pitchFamily="49" charset="-122"/>
                        </a:rPr>
                        <a:t>8</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黑体" panose="02010609060101010101" pitchFamily="49" charset="-122"/>
                          <a:ea typeface="黑体" panose="02010609060101010101" pitchFamily="49" charset="-122"/>
                        </a:rPr>
                        <a:t>01313</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smtClean="0">
                          <a:effectLst/>
                          <a:latin typeface="黑体" panose="02010609060101010101" pitchFamily="49" charset="-122"/>
                          <a:ea typeface="黑体" panose="02010609060101010101" pitchFamily="49" charset="-122"/>
                        </a:rPr>
                        <a:t> 商务</a:t>
                      </a:r>
                      <a:r>
                        <a:rPr lang="zh-CN" altLang="en-US" sz="1400" u="none" strike="noStrike" dirty="0">
                          <a:effectLst/>
                          <a:latin typeface="黑体" panose="02010609060101010101" pitchFamily="49" charset="-122"/>
                          <a:ea typeface="黑体" panose="02010609060101010101" pitchFamily="49" charset="-122"/>
                        </a:rPr>
                        <a:t>英语阅读（二</a:t>
                      </a:r>
                      <a:r>
                        <a:rPr lang="zh-CN" altLang="en-US" sz="1400" u="none" strike="noStrike" dirty="0" smtClean="0">
                          <a:effectLst/>
                          <a:latin typeface="黑体" panose="02010609060101010101" pitchFamily="49" charset="-122"/>
                          <a:ea typeface="黑体" panose="02010609060101010101" pitchFamily="49" charset="-122"/>
                        </a:rPr>
                        <a:t>）</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黑体" panose="02010609060101010101" pitchFamily="49" charset="-122"/>
                          <a:ea typeface="黑体" panose="02010609060101010101" pitchFamily="49" charset="-122"/>
                        </a:rPr>
                        <a:t>10</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黑体" panose="02010609060101010101" pitchFamily="49" charset="-122"/>
                          <a:ea typeface="黑体" panose="02010609060101010101" pitchFamily="49" charset="-122"/>
                        </a:rPr>
                        <a:t>　</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黑体" panose="02010609060101010101" pitchFamily="49" charset="-122"/>
                          <a:ea typeface="黑体" panose="02010609060101010101" pitchFamily="49" charset="-122"/>
                        </a:rPr>
                        <a:t>　</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dirty="0">
                          <a:effectLst/>
                          <a:latin typeface="黑体" panose="02010609060101010101" pitchFamily="49" charset="-122"/>
                          <a:ea typeface="黑体" panose="02010609060101010101" pitchFamily="49" charset="-122"/>
                        </a:rPr>
                        <a:t>　</a:t>
                      </a:r>
                      <a:endParaRPr lang="zh-CN" altLang="en-US" sz="12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794">
                <a:tc>
                  <a:txBody>
                    <a:bodyPr/>
                    <a:lstStyle/>
                    <a:p>
                      <a:pPr algn="ctr" fontAlgn="ctr"/>
                      <a:r>
                        <a:rPr lang="en-US" altLang="zh-CN" sz="1400" u="none" strike="noStrike">
                          <a:effectLst/>
                          <a:latin typeface="黑体" panose="02010609060101010101" pitchFamily="49" charset="-122"/>
                          <a:ea typeface="黑体" panose="02010609060101010101" pitchFamily="49" charset="-122"/>
                        </a:rPr>
                        <a:t>9</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黑体" panose="02010609060101010101" pitchFamily="49" charset="-122"/>
                          <a:ea typeface="黑体" panose="02010609060101010101" pitchFamily="49" charset="-122"/>
                        </a:rPr>
                        <a:t>00600</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smtClean="0">
                          <a:effectLst/>
                          <a:latin typeface="黑体" panose="02010609060101010101" pitchFamily="49" charset="-122"/>
                          <a:ea typeface="黑体" panose="02010609060101010101" pitchFamily="49" charset="-122"/>
                        </a:rPr>
                        <a:t> 高级</a:t>
                      </a:r>
                      <a:r>
                        <a:rPr lang="zh-CN" altLang="en-US" sz="1400" u="none" strike="noStrike" dirty="0">
                          <a:effectLst/>
                          <a:latin typeface="黑体" panose="02010609060101010101" pitchFamily="49" charset="-122"/>
                          <a:ea typeface="黑体" panose="02010609060101010101" pitchFamily="49" charset="-122"/>
                        </a:rPr>
                        <a:t>英语★</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黑体" panose="02010609060101010101" pitchFamily="49" charset="-122"/>
                          <a:ea typeface="黑体" panose="02010609060101010101" pitchFamily="49" charset="-122"/>
                        </a:rPr>
                        <a:t>12</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黑体" panose="02010609060101010101" pitchFamily="49" charset="-122"/>
                          <a:ea typeface="黑体" panose="02010609060101010101" pitchFamily="49" charset="-122"/>
                        </a:rPr>
                        <a:t>　</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黑体" panose="02010609060101010101" pitchFamily="49" charset="-122"/>
                          <a:ea typeface="黑体" panose="02010609060101010101" pitchFamily="49" charset="-122"/>
                        </a:rPr>
                        <a:t>30%</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zh-CN" altLang="en-US" sz="12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794">
                <a:tc>
                  <a:txBody>
                    <a:bodyPr/>
                    <a:lstStyle/>
                    <a:p>
                      <a:pPr algn="ctr" fontAlgn="ctr"/>
                      <a:r>
                        <a:rPr lang="en-US" altLang="zh-CN" sz="1400" u="none" strike="noStrike">
                          <a:effectLst/>
                          <a:latin typeface="黑体" panose="02010609060101010101" pitchFamily="49" charset="-122"/>
                          <a:ea typeface="黑体" panose="02010609060101010101" pitchFamily="49" charset="-122"/>
                        </a:rPr>
                        <a:t>10</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黑体" panose="02010609060101010101" pitchFamily="49" charset="-122"/>
                          <a:ea typeface="黑体" panose="02010609060101010101" pitchFamily="49" charset="-122"/>
                        </a:rPr>
                        <a:t>27037</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smtClean="0">
                          <a:effectLst/>
                          <a:latin typeface="黑体" panose="02010609060101010101" pitchFamily="49" charset="-122"/>
                          <a:ea typeface="黑体" panose="02010609060101010101" pitchFamily="49" charset="-122"/>
                        </a:rPr>
                        <a:t> 语言学</a:t>
                      </a:r>
                      <a:r>
                        <a:rPr lang="zh-CN" altLang="en-US" sz="1400" u="none" strike="noStrike" dirty="0">
                          <a:effectLst/>
                          <a:latin typeface="黑体" panose="02010609060101010101" pitchFamily="49" charset="-122"/>
                          <a:ea typeface="黑体" panose="02010609060101010101" pitchFamily="49" charset="-122"/>
                        </a:rPr>
                        <a:t>概论★</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黑体" panose="02010609060101010101" pitchFamily="49" charset="-122"/>
                          <a:ea typeface="黑体" panose="02010609060101010101" pitchFamily="49" charset="-122"/>
                        </a:rPr>
                        <a:t>4</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黑体" panose="02010609060101010101" pitchFamily="49" charset="-122"/>
                          <a:ea typeface="黑体" panose="02010609060101010101" pitchFamily="49" charset="-122"/>
                        </a:rPr>
                        <a:t>　</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黑体" panose="02010609060101010101" pitchFamily="49" charset="-122"/>
                          <a:ea typeface="黑体" panose="02010609060101010101" pitchFamily="49" charset="-122"/>
                        </a:rPr>
                        <a:t>　</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endParaRPr lang="zh-CN" altLang="en-US" sz="12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794">
                <a:tc>
                  <a:txBody>
                    <a:bodyPr/>
                    <a:lstStyle/>
                    <a:p>
                      <a:pPr algn="ctr" fontAlgn="ctr"/>
                      <a:r>
                        <a:rPr lang="en-US" altLang="zh-CN" sz="1400" u="none" strike="noStrike">
                          <a:effectLst/>
                          <a:latin typeface="黑体" panose="02010609060101010101" pitchFamily="49" charset="-122"/>
                          <a:ea typeface="黑体" panose="02010609060101010101" pitchFamily="49" charset="-122"/>
                        </a:rPr>
                        <a:t>11</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黑体" panose="02010609060101010101" pitchFamily="49" charset="-122"/>
                          <a:ea typeface="黑体" panose="02010609060101010101" pitchFamily="49" charset="-122"/>
                        </a:rPr>
                        <a:t>28676</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smtClean="0">
                          <a:effectLst/>
                          <a:latin typeface="黑体" panose="02010609060101010101" pitchFamily="49" charset="-122"/>
                          <a:ea typeface="黑体" panose="02010609060101010101" pitchFamily="49" charset="-122"/>
                        </a:rPr>
                        <a:t> 商务</a:t>
                      </a:r>
                      <a:r>
                        <a:rPr lang="zh-CN" altLang="en-US" sz="1400" u="none" strike="noStrike" dirty="0">
                          <a:effectLst/>
                          <a:latin typeface="黑体" panose="02010609060101010101" pitchFamily="49" charset="-122"/>
                          <a:ea typeface="黑体" panose="02010609060101010101" pitchFamily="49" charset="-122"/>
                        </a:rPr>
                        <a:t>英语翻译</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黑体" panose="02010609060101010101" pitchFamily="49" charset="-122"/>
                          <a:ea typeface="黑体" panose="02010609060101010101" pitchFamily="49" charset="-122"/>
                        </a:rPr>
                        <a:t>6</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黑体" panose="02010609060101010101" pitchFamily="49" charset="-122"/>
                          <a:ea typeface="黑体" panose="02010609060101010101" pitchFamily="49" charset="-122"/>
                        </a:rPr>
                        <a:t>　</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黑体" panose="02010609060101010101" pitchFamily="49" charset="-122"/>
                          <a:ea typeface="黑体" panose="02010609060101010101" pitchFamily="49" charset="-122"/>
                        </a:rPr>
                        <a:t>　</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dirty="0">
                          <a:effectLst/>
                          <a:latin typeface="黑体" panose="02010609060101010101" pitchFamily="49" charset="-122"/>
                          <a:ea typeface="黑体" panose="02010609060101010101" pitchFamily="49" charset="-122"/>
                        </a:rPr>
                        <a:t>　</a:t>
                      </a:r>
                      <a:endParaRPr lang="zh-CN" altLang="en-US" sz="12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794">
                <a:tc>
                  <a:txBody>
                    <a:bodyPr/>
                    <a:lstStyle/>
                    <a:p>
                      <a:pPr algn="ctr" fontAlgn="ctr"/>
                      <a:r>
                        <a:rPr lang="en-US" altLang="zh-CN" sz="1400" u="none" strike="noStrike">
                          <a:effectLst/>
                          <a:latin typeface="黑体" panose="02010609060101010101" pitchFamily="49" charset="-122"/>
                          <a:ea typeface="黑体" panose="02010609060101010101" pitchFamily="49" charset="-122"/>
                        </a:rPr>
                        <a:t>12</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黑体" panose="02010609060101010101" pitchFamily="49" charset="-122"/>
                          <a:ea typeface="黑体" panose="02010609060101010101" pitchFamily="49" charset="-122"/>
                        </a:rPr>
                        <a:t>28677</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smtClean="0">
                          <a:effectLst/>
                          <a:latin typeface="黑体" panose="02010609060101010101" pitchFamily="49" charset="-122"/>
                          <a:ea typeface="黑体" panose="02010609060101010101" pitchFamily="49" charset="-122"/>
                        </a:rPr>
                        <a:t> 商务</a:t>
                      </a:r>
                      <a:r>
                        <a:rPr lang="zh-CN" altLang="en-US" sz="1400" u="none" strike="noStrike" dirty="0">
                          <a:effectLst/>
                          <a:latin typeface="黑体" panose="02010609060101010101" pitchFamily="49" charset="-122"/>
                          <a:ea typeface="黑体" panose="02010609060101010101" pitchFamily="49" charset="-122"/>
                        </a:rPr>
                        <a:t>英语</a:t>
                      </a:r>
                      <a:r>
                        <a:rPr lang="zh-CN" altLang="en-US" sz="1400" u="none" strike="noStrike" dirty="0" smtClean="0">
                          <a:effectLst/>
                          <a:latin typeface="黑体" panose="02010609060101010101" pitchFamily="49" charset="-122"/>
                          <a:ea typeface="黑体" panose="02010609060101010101" pitchFamily="49" charset="-122"/>
                        </a:rPr>
                        <a:t>写作</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黑体" panose="02010609060101010101" pitchFamily="49" charset="-122"/>
                          <a:ea typeface="黑体" panose="02010609060101010101" pitchFamily="49" charset="-122"/>
                        </a:rPr>
                        <a:t>4</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黑体" panose="02010609060101010101" pitchFamily="49" charset="-122"/>
                          <a:ea typeface="黑体" panose="02010609060101010101" pitchFamily="49" charset="-122"/>
                        </a:rPr>
                        <a:t>　</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400" u="none" strike="noStrike" dirty="0">
                          <a:effectLst/>
                          <a:latin typeface="黑体" panose="02010609060101010101" pitchFamily="49" charset="-122"/>
                          <a:ea typeface="黑体" panose="02010609060101010101" pitchFamily="49" charset="-122"/>
                        </a:rPr>
                        <a:t>　</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dirty="0">
                          <a:effectLst/>
                          <a:latin typeface="黑体" panose="02010609060101010101" pitchFamily="49" charset="-122"/>
                          <a:ea typeface="黑体" panose="02010609060101010101" pitchFamily="49" charset="-122"/>
                        </a:rPr>
                        <a:t>　</a:t>
                      </a:r>
                      <a:endParaRPr lang="zh-CN" altLang="en-US" sz="12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794">
                <a:tc>
                  <a:txBody>
                    <a:bodyPr/>
                    <a:lstStyle/>
                    <a:p>
                      <a:pPr algn="ctr" fontAlgn="ctr"/>
                      <a:r>
                        <a:rPr lang="en-US" altLang="zh-CN" sz="1400" u="none" strike="noStrike">
                          <a:effectLst/>
                          <a:latin typeface="黑体" panose="02010609060101010101" pitchFamily="49" charset="-122"/>
                          <a:ea typeface="黑体" panose="02010609060101010101" pitchFamily="49" charset="-122"/>
                        </a:rPr>
                        <a:t>13</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黑体" panose="02010609060101010101" pitchFamily="49" charset="-122"/>
                          <a:ea typeface="黑体" panose="02010609060101010101" pitchFamily="49" charset="-122"/>
                        </a:rPr>
                        <a:t>28805</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smtClean="0">
                          <a:effectLst/>
                          <a:latin typeface="黑体" panose="02010609060101010101" pitchFamily="49" charset="-122"/>
                          <a:ea typeface="黑体" panose="02010609060101010101" pitchFamily="49" charset="-122"/>
                        </a:rPr>
                        <a:t> 英语</a:t>
                      </a:r>
                      <a:r>
                        <a:rPr lang="zh-CN" altLang="en-US" sz="1400" u="none" strike="noStrike" dirty="0">
                          <a:effectLst/>
                          <a:latin typeface="黑体" panose="02010609060101010101" pitchFamily="49" charset="-122"/>
                          <a:ea typeface="黑体" panose="02010609060101010101" pitchFamily="49" charset="-122"/>
                        </a:rPr>
                        <a:t>高级视听说（实践</a:t>
                      </a:r>
                      <a:r>
                        <a:rPr lang="zh-CN" altLang="en-US" sz="1400" u="none" strike="noStrike" dirty="0" smtClean="0">
                          <a:effectLst/>
                          <a:latin typeface="黑体" panose="02010609060101010101" pitchFamily="49" charset="-122"/>
                          <a:ea typeface="黑体" panose="02010609060101010101" pitchFamily="49" charset="-122"/>
                        </a:rPr>
                        <a:t>）</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zh-CN" altLang="en-US" sz="1400" u="none" strike="noStrike">
                          <a:effectLst/>
                          <a:latin typeface="黑体" panose="02010609060101010101" pitchFamily="49" charset="-122"/>
                          <a:ea typeface="黑体" panose="02010609060101010101" pitchFamily="49" charset="-122"/>
                        </a:rPr>
                        <a:t>　</a:t>
                      </a:r>
                      <a:endParaRPr lang="zh-CN" altLang="en-US" sz="1400" b="0" i="0" u="none" strike="noStrike">
                        <a:effectLst/>
                        <a:latin typeface="黑体" panose="02010609060101010101" pitchFamily="49" charset="-122"/>
                        <a:ea typeface="黑体" panose="02010609060101010101" pitchFamily="49" charset="-122"/>
                      </a:endParaRPr>
                    </a:p>
                  </a:txBody>
                  <a:tcPr marL="6172" marR="6172" marT="61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黑体" panose="02010609060101010101" pitchFamily="49" charset="-122"/>
                          <a:ea typeface="黑体" panose="02010609060101010101" pitchFamily="49" charset="-122"/>
                        </a:rPr>
                        <a:t>6</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黑体" panose="02010609060101010101" pitchFamily="49" charset="-122"/>
                          <a:ea typeface="黑体" panose="02010609060101010101" pitchFamily="49" charset="-122"/>
                        </a:rPr>
                        <a:t>100%</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dirty="0">
                          <a:effectLst/>
                          <a:latin typeface="黑体" panose="02010609060101010101" pitchFamily="49" charset="-122"/>
                          <a:ea typeface="黑体" panose="02010609060101010101" pitchFamily="49" charset="-122"/>
                        </a:rPr>
                        <a:t>　</a:t>
                      </a:r>
                      <a:endParaRPr lang="zh-CN" altLang="en-US" sz="12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794">
                <a:tc>
                  <a:txBody>
                    <a:bodyPr/>
                    <a:lstStyle/>
                    <a:p>
                      <a:pPr algn="ctr" fontAlgn="ctr"/>
                      <a:r>
                        <a:rPr lang="en-US" altLang="zh-CN" sz="1400" u="none" strike="noStrike">
                          <a:effectLst/>
                          <a:latin typeface="黑体" panose="02010609060101010101" pitchFamily="49" charset="-122"/>
                          <a:ea typeface="黑体" panose="02010609060101010101" pitchFamily="49" charset="-122"/>
                        </a:rPr>
                        <a:t>14</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黑体" panose="02010609060101010101" pitchFamily="49" charset="-122"/>
                          <a:ea typeface="黑体" panose="02010609060101010101" pitchFamily="49" charset="-122"/>
                        </a:rPr>
                        <a:t>55462</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smtClean="0">
                          <a:effectLst/>
                          <a:latin typeface="黑体" panose="02010609060101010101" pitchFamily="49" charset="-122"/>
                          <a:ea typeface="黑体" panose="02010609060101010101" pitchFamily="49" charset="-122"/>
                        </a:rPr>
                        <a:t> 英语</a:t>
                      </a:r>
                      <a:r>
                        <a:rPr lang="zh-CN" altLang="en-US" sz="1400" u="none" strike="noStrike" dirty="0">
                          <a:effectLst/>
                          <a:latin typeface="黑体" panose="02010609060101010101" pitchFamily="49" charset="-122"/>
                          <a:ea typeface="黑体" panose="02010609060101010101" pitchFamily="49" charset="-122"/>
                        </a:rPr>
                        <a:t>高级口译（实践）</a:t>
                      </a:r>
                      <a:r>
                        <a:rPr lang="zh-CN" altLang="en-US" sz="1400" u="none" strike="noStrike" dirty="0" smtClean="0">
                          <a:effectLst/>
                          <a:latin typeface="黑体" panose="02010609060101010101" pitchFamily="49" charset="-122"/>
                          <a:ea typeface="黑体" panose="02010609060101010101" pitchFamily="49" charset="-122"/>
                        </a:rPr>
                        <a:t>●</a:t>
                      </a:r>
                      <a:endParaRPr lang="zh-CN" altLang="en-US"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zh-CN" altLang="en-US" sz="1400" u="none" strike="noStrike">
                          <a:effectLst/>
                          <a:latin typeface="黑体" panose="02010609060101010101" pitchFamily="49" charset="-122"/>
                          <a:ea typeface="黑体" panose="02010609060101010101" pitchFamily="49" charset="-122"/>
                        </a:rPr>
                        <a:t>　</a:t>
                      </a:r>
                      <a:endParaRPr lang="zh-CN" altLang="en-US" sz="1400" b="0" i="0" u="none" strike="noStrike">
                        <a:effectLst/>
                        <a:latin typeface="黑体" panose="02010609060101010101" pitchFamily="49" charset="-122"/>
                        <a:ea typeface="黑体" panose="02010609060101010101" pitchFamily="49" charset="-122"/>
                      </a:endParaRPr>
                    </a:p>
                  </a:txBody>
                  <a:tcPr marL="6172" marR="6172" marT="61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a:effectLst/>
                          <a:latin typeface="黑体" panose="02010609060101010101" pitchFamily="49" charset="-122"/>
                          <a:ea typeface="黑体" panose="02010609060101010101" pitchFamily="49" charset="-122"/>
                        </a:rPr>
                        <a:t>4</a:t>
                      </a:r>
                      <a:endParaRPr lang="en-US" altLang="zh-CN" sz="1400" b="0" i="0" u="none" strike="noStrike">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u="none" strike="noStrike" dirty="0">
                          <a:effectLst/>
                          <a:latin typeface="黑体" panose="02010609060101010101" pitchFamily="49" charset="-122"/>
                          <a:ea typeface="黑体" panose="02010609060101010101" pitchFamily="49" charset="-122"/>
                        </a:rPr>
                        <a:t>100%</a:t>
                      </a:r>
                      <a:endParaRPr lang="en-US" altLang="zh-CN" sz="14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dirty="0">
                          <a:effectLst/>
                          <a:latin typeface="黑体" panose="02010609060101010101" pitchFamily="49" charset="-122"/>
                          <a:ea typeface="黑体" panose="02010609060101010101" pitchFamily="49" charset="-122"/>
                        </a:rPr>
                        <a:t>　</a:t>
                      </a:r>
                      <a:endParaRPr lang="zh-CN" altLang="en-US" sz="1200" b="0" i="0" u="none" strike="noStrike" dirty="0">
                        <a:solidFill>
                          <a:srgbClr val="000000"/>
                        </a:solidFill>
                        <a:effectLst/>
                        <a:latin typeface="黑体" panose="02010609060101010101" pitchFamily="49" charset="-122"/>
                        <a:ea typeface="黑体" panose="02010609060101010101" pitchFamily="49" charset="-122"/>
                      </a:endParaRPr>
                    </a:p>
                  </a:txBody>
                  <a:tcPr marL="6172" marR="6172" marT="61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l="3416" t="12045" r="31981" b="24572"/>
          <a:stretch>
            <a:fillRect/>
          </a:stretch>
        </p:blipFill>
        <p:spPr>
          <a:xfrm>
            <a:off x="192098" y="471857"/>
            <a:ext cx="961860" cy="943712"/>
          </a:xfrm>
          <a:prstGeom prst="rect">
            <a:avLst/>
          </a:prstGeom>
        </p:spPr>
      </p:pic>
    </p:spTree>
    <p:extLst>
      <p:ext uri="{BB962C8B-B14F-4D97-AF65-F5344CB8AC3E}">
        <p14:creationId xmlns:p14="http://schemas.microsoft.com/office/powerpoint/2010/main" val="26190151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pic>
        <p:nvPicPr>
          <p:cNvPr id="2" name="图片 1"/>
          <p:cNvPicPr>
            <a:picLocks noChangeAspect="1"/>
          </p:cNvPicPr>
          <p:nvPr/>
        </p:nvPicPr>
        <p:blipFill>
          <a:blip r:embed="rId4" cstate="print"/>
          <a:stretch>
            <a:fillRect/>
          </a:stretch>
        </p:blipFill>
        <p:spPr>
          <a:xfrm>
            <a:off x="0" y="0"/>
            <a:ext cx="12311362" cy="6858000"/>
          </a:xfrm>
          <a:prstGeom prst="rect">
            <a:avLst/>
          </a:prstGeom>
        </p:spPr>
      </p:pic>
      <p:sp>
        <p:nvSpPr>
          <p:cNvPr id="8" name="TextBox 6"/>
          <p:cNvSpPr txBox="1">
            <a:spLocks noChangeArrowheads="1"/>
          </p:cNvSpPr>
          <p:nvPr/>
        </p:nvSpPr>
        <p:spPr bwMode="auto">
          <a:xfrm>
            <a:off x="5460600" y="2177818"/>
            <a:ext cx="39035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4800" b="1" spc="301" dirty="0" smtClean="0">
                <a:solidFill>
                  <a:srgbClr val="006600"/>
                </a:solidFill>
                <a:latin typeface="迷你简行楷" pitchFamily="65" charset="-122"/>
                <a:ea typeface="迷你简行楷" pitchFamily="65" charset="-122"/>
              </a:rPr>
              <a:t>成绩构成</a:t>
            </a:r>
            <a:endParaRPr lang="zh-CN" altLang="en-US" sz="4800" b="1" spc="301" dirty="0">
              <a:solidFill>
                <a:srgbClr val="006600"/>
              </a:solidFill>
              <a:latin typeface="迷你简行楷" pitchFamily="65" charset="-122"/>
              <a:ea typeface="迷你简行楷" pitchFamily="65" charset="-122"/>
            </a:endParaRPr>
          </a:p>
        </p:txBody>
      </p:sp>
      <p:sp>
        <p:nvSpPr>
          <p:cNvPr id="11" name="六边形 10"/>
          <p:cNvSpPr/>
          <p:nvPr/>
        </p:nvSpPr>
        <p:spPr>
          <a:xfrm>
            <a:off x="4467809" y="2146370"/>
            <a:ext cx="1045924" cy="901784"/>
          </a:xfrm>
          <a:prstGeom prst="hexagon">
            <a:avLst/>
          </a:prstGeom>
          <a:solidFill>
            <a:srgbClr val="2E8102"/>
          </a:solidFill>
          <a:ln w="25400" cap="flat" cmpd="sng" algn="ctr">
            <a:noFill/>
            <a:prstDash val="solid"/>
          </a:ln>
          <a:effectLst/>
        </p:spPr>
        <p:txBody>
          <a:bodyPr rtlCol="0" anchor="ctr"/>
          <a:lstStyle/>
          <a:p>
            <a:pPr algn="ctr" defTabSz="914400">
              <a:defRPr/>
            </a:pPr>
            <a:endParaRPr lang="zh-CN" altLang="en-US" sz="1325" kern="0" dirty="0">
              <a:solidFill>
                <a:srgbClr val="065E03"/>
              </a:solidFill>
              <a:latin typeface="Calibri" panose="020F0502020204030204"/>
              <a:ea typeface="宋体" panose="02010600030101010101" pitchFamily="2" charset="-122"/>
            </a:endParaRPr>
          </a:p>
        </p:txBody>
      </p:sp>
      <p:sp>
        <p:nvSpPr>
          <p:cNvPr id="6" name="灯片编号占位符 5"/>
          <p:cNvSpPr>
            <a:spLocks noGrp="1"/>
          </p:cNvSpPr>
          <p:nvPr>
            <p:ph type="sldNum" sz="quarter" idx="12"/>
          </p:nvPr>
        </p:nvSpPr>
        <p:spPr/>
        <p:txBody>
          <a:bodyPr/>
          <a:lstStyle/>
          <a:p>
            <a:fld id="{5A873971-3151-479D-A2F3-0E7DC3B3DC13}" type="slidenum">
              <a:rPr lang="zh-CN" altLang="en-US" smtClean="0"/>
              <a:pPr/>
              <a:t>12</a:t>
            </a:fld>
            <a:endParaRPr lang="zh-CN" altLang="en-US"/>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sp>
        <p:nvSpPr>
          <p:cNvPr id="15" name="文本框 43"/>
          <p:cNvSpPr txBox="1"/>
          <p:nvPr/>
        </p:nvSpPr>
        <p:spPr>
          <a:xfrm>
            <a:off x="1658435" y="2682149"/>
            <a:ext cx="2225141" cy="461665"/>
          </a:xfrm>
          <a:prstGeom prst="rect">
            <a:avLst/>
          </a:prstGeom>
          <a:noFill/>
          <a:ln w="50800">
            <a:noFill/>
          </a:ln>
        </p:spPr>
        <p:txBody>
          <a:bodyPr wrap="square" rtlCol="0" anchor="ctr">
            <a:spAutoFit/>
          </a:bodyPr>
          <a:lstStyle/>
          <a:p>
            <a:pPr algn="ctr">
              <a:lnSpc>
                <a:spcPct val="120000"/>
              </a:lnSpc>
            </a:pPr>
            <a:r>
              <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第一季度</a:t>
            </a:r>
            <a:endParaRPr lang="zh-CN" altLang="en-US" sz="2000" b="1"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31" name="图片 30"/>
          <p:cNvPicPr>
            <a:picLocks noChangeAspect="1"/>
          </p:cNvPicPr>
          <p:nvPr/>
        </p:nvPicPr>
        <p:blipFill rotWithShape="1">
          <a:blip r:embed="rId4" cstate="print"/>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
        <p:nvSpPr>
          <p:cNvPr id="33" name="矩形 32"/>
          <p:cNvSpPr/>
          <p:nvPr/>
        </p:nvSpPr>
        <p:spPr>
          <a:xfrm>
            <a:off x="1147618" y="271146"/>
            <a:ext cx="1942715" cy="584775"/>
          </a:xfrm>
          <a:prstGeom prst="rect">
            <a:avLst/>
          </a:prstGeom>
        </p:spPr>
        <p:txBody>
          <a:bodyPr wrap="square">
            <a:spAutoFit/>
          </a:bodyPr>
          <a:lstStyle/>
          <a:p>
            <a:pPr algn="ctr" defTabSz="1087755"/>
            <a:r>
              <a:rPr lang="zh-CN" altLang="en-US" sz="3200" b="1" dirty="0" smtClean="0">
                <a:solidFill>
                  <a:srgbClr val="008000"/>
                </a:solidFill>
                <a:latin typeface="微软雅黑" panose="020B0503020204020204" pitchFamily="34" charset="-122"/>
                <a:ea typeface="微软雅黑" panose="020B0503020204020204" pitchFamily="34" charset="-122"/>
                <a:cs typeface="Open Sans" panose="020B0606030504020204" pitchFamily="34" charset="0"/>
              </a:rPr>
              <a:t>成绩评定</a:t>
            </a:r>
            <a:endParaRPr lang="zh-CN" altLang="en-US" sz="3200" b="1" dirty="0">
              <a:solidFill>
                <a:srgbClr val="008000"/>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93186" name="Rectangle 2"/>
          <p:cNvSpPr>
            <a:spLocks noChangeArrowheads="1"/>
          </p:cNvSpPr>
          <p:nvPr/>
        </p:nvSpPr>
        <p:spPr bwMode="auto">
          <a:xfrm>
            <a:off x="0" y="59323"/>
            <a:ext cx="277640"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sng" strike="noStrike" cap="none" normalizeH="0" baseline="0" dirty="0" smtClean="0">
                <a:ln>
                  <a:noFill/>
                </a:ln>
                <a:solidFill>
                  <a:schemeClr val="tx1"/>
                </a:solidFill>
                <a:effectLst/>
                <a:latin typeface="Calibri" pitchFamily="34" charset="0"/>
                <a:ea typeface="宋体" pitchFamily="2" charset="-122"/>
                <a:cs typeface="Times New Roman" pitchFamily="18" charset="0"/>
              </a:rPr>
              <a:t>  </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0" name="圆角矩形 9"/>
          <p:cNvSpPr/>
          <p:nvPr/>
        </p:nvSpPr>
        <p:spPr>
          <a:xfrm rot="18835958">
            <a:off x="1473011" y="6200805"/>
            <a:ext cx="443249" cy="443249"/>
          </a:xfrm>
          <a:prstGeom prst="roundRect">
            <a:avLst>
              <a:gd name="adj" fmla="val 13606"/>
            </a:avLst>
          </a:prstGeom>
          <a:solidFill>
            <a:srgbClr val="77AD17"/>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圆角矩形 13"/>
          <p:cNvSpPr/>
          <p:nvPr/>
        </p:nvSpPr>
        <p:spPr>
          <a:xfrm rot="19278167">
            <a:off x="2089761" y="6280829"/>
            <a:ext cx="337557" cy="337557"/>
          </a:xfrm>
          <a:prstGeom prst="roundRect">
            <a:avLst>
              <a:gd name="adj" fmla="val 13606"/>
            </a:avLst>
          </a:prstGeom>
          <a:solidFill>
            <a:srgbClr val="FF9300"/>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aphicFrame>
        <p:nvGraphicFramePr>
          <p:cNvPr id="11" name="表格 10"/>
          <p:cNvGraphicFramePr>
            <a:graphicFrameLocks noGrp="1"/>
          </p:cNvGraphicFramePr>
          <p:nvPr/>
        </p:nvGraphicFramePr>
        <p:xfrm>
          <a:off x="1430866" y="914400"/>
          <a:ext cx="9863667" cy="3715218"/>
        </p:xfrm>
        <a:graphic>
          <a:graphicData uri="http://schemas.openxmlformats.org/drawingml/2006/table">
            <a:tbl>
              <a:tblPr/>
              <a:tblGrid>
                <a:gridCol w="2384508"/>
                <a:gridCol w="1730642"/>
                <a:gridCol w="4826667"/>
                <a:gridCol w="921850"/>
              </a:tblGrid>
              <a:tr h="795867">
                <a:tc>
                  <a:txBody>
                    <a:bodyPr/>
                    <a:lstStyle/>
                    <a:p>
                      <a:pPr algn="ctr">
                        <a:lnSpc>
                          <a:spcPts val="3600"/>
                        </a:lnSpc>
                        <a:spcAft>
                          <a:spcPts val="0"/>
                        </a:spcAft>
                      </a:pPr>
                      <a:r>
                        <a:rPr lang="zh-CN" sz="2400" b="1" kern="100" dirty="0">
                          <a:latin typeface="Times New Roman"/>
                          <a:ea typeface="楷体"/>
                          <a:cs typeface="Times New Roman"/>
                        </a:rPr>
                        <a:t>课程类型</a:t>
                      </a:r>
                      <a:endParaRPr lang="zh-CN" sz="2400" b="1"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600"/>
                        </a:lnSpc>
                        <a:spcAft>
                          <a:spcPts val="0"/>
                        </a:spcAft>
                      </a:pPr>
                      <a:r>
                        <a:rPr lang="zh-CN" sz="2400" b="1" kern="100" dirty="0">
                          <a:latin typeface="Times New Roman"/>
                          <a:ea typeface="楷体"/>
                          <a:cs typeface="Times New Roman"/>
                        </a:rPr>
                        <a:t>校成绩</a:t>
                      </a:r>
                      <a:endParaRPr lang="zh-CN" sz="2400" b="1" kern="100" dirty="0">
                        <a:latin typeface="Times New Roman"/>
                        <a:ea typeface="宋体"/>
                        <a:cs typeface="Times New Roman"/>
                      </a:endParaRPr>
                    </a:p>
                    <a:p>
                      <a:pPr algn="ctr">
                        <a:lnSpc>
                          <a:spcPts val="3600"/>
                        </a:lnSpc>
                        <a:spcAft>
                          <a:spcPts val="0"/>
                        </a:spcAft>
                      </a:pPr>
                      <a:r>
                        <a:rPr lang="zh-CN" sz="2400" b="1" kern="100" dirty="0">
                          <a:latin typeface="Times New Roman"/>
                          <a:ea typeface="楷体"/>
                          <a:cs typeface="Times New Roman"/>
                        </a:rPr>
                        <a:t>所占比例</a:t>
                      </a:r>
                      <a:endParaRPr lang="zh-CN" sz="2400" b="1"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600"/>
                        </a:lnSpc>
                        <a:spcAft>
                          <a:spcPts val="0"/>
                        </a:spcAft>
                      </a:pPr>
                      <a:r>
                        <a:rPr lang="zh-CN" sz="2400" b="1" kern="100" dirty="0">
                          <a:latin typeface="Times New Roman"/>
                          <a:ea typeface="楷体"/>
                          <a:cs typeface="Times New Roman"/>
                        </a:rPr>
                        <a:t>课程成绩构成</a:t>
                      </a:r>
                      <a:endParaRPr lang="zh-CN" sz="2400" b="1"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600"/>
                        </a:lnSpc>
                        <a:spcAft>
                          <a:spcPts val="0"/>
                        </a:spcAft>
                      </a:pPr>
                      <a:r>
                        <a:rPr lang="zh-CN" sz="2400" b="1" kern="100">
                          <a:latin typeface="Times New Roman"/>
                          <a:ea typeface="楷体"/>
                          <a:cs typeface="Times New Roman"/>
                        </a:rPr>
                        <a:t>考试</a:t>
                      </a:r>
                      <a:endParaRPr lang="zh-CN" sz="2400" b="1" kern="100">
                        <a:latin typeface="Times New Roman"/>
                        <a:ea typeface="宋体"/>
                        <a:cs typeface="Times New Roman"/>
                      </a:endParaRPr>
                    </a:p>
                    <a:p>
                      <a:pPr algn="ctr">
                        <a:lnSpc>
                          <a:spcPts val="3600"/>
                        </a:lnSpc>
                        <a:spcAft>
                          <a:spcPts val="0"/>
                        </a:spcAft>
                      </a:pPr>
                      <a:r>
                        <a:rPr lang="zh-CN" sz="2400" b="1" kern="100">
                          <a:latin typeface="Times New Roman"/>
                          <a:ea typeface="楷体"/>
                          <a:cs typeface="Times New Roman"/>
                        </a:rPr>
                        <a:t>地点</a:t>
                      </a:r>
                      <a:endParaRPr lang="zh-CN" sz="24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3211">
                <a:tc>
                  <a:txBody>
                    <a:bodyPr/>
                    <a:lstStyle/>
                    <a:p>
                      <a:pPr algn="ctr">
                        <a:lnSpc>
                          <a:spcPts val="3600"/>
                        </a:lnSpc>
                        <a:spcAft>
                          <a:spcPts val="0"/>
                        </a:spcAft>
                      </a:pPr>
                      <a:r>
                        <a:rPr lang="zh-CN" sz="2400" b="1" kern="100" dirty="0">
                          <a:latin typeface="Times New Roman"/>
                          <a:ea typeface="楷体"/>
                          <a:cs typeface="Times New Roman"/>
                        </a:rPr>
                        <a:t>理论</a:t>
                      </a:r>
                      <a:r>
                        <a:rPr lang="en-US" sz="2400" b="1" kern="100" dirty="0">
                          <a:latin typeface="Times New Roman"/>
                          <a:ea typeface="楷体"/>
                          <a:cs typeface="Times New Roman"/>
                        </a:rPr>
                        <a:t>+</a:t>
                      </a:r>
                      <a:r>
                        <a:rPr lang="zh-CN" sz="2400" b="1" kern="100" dirty="0">
                          <a:latin typeface="Times New Roman"/>
                          <a:ea typeface="楷体"/>
                          <a:cs typeface="Times New Roman"/>
                        </a:rPr>
                        <a:t>实践 学分</a:t>
                      </a:r>
                      <a:endParaRPr lang="zh-CN" sz="2400" b="1" kern="100" dirty="0">
                        <a:latin typeface="Times New Roman"/>
                        <a:ea typeface="宋体"/>
                        <a:cs typeface="Times New Roman"/>
                      </a:endParaRPr>
                    </a:p>
                    <a:p>
                      <a:pPr algn="ctr">
                        <a:lnSpc>
                          <a:spcPts val="3600"/>
                        </a:lnSpc>
                        <a:spcAft>
                          <a:spcPts val="0"/>
                        </a:spcAft>
                      </a:pPr>
                      <a:r>
                        <a:rPr lang="zh-CN" sz="2400" b="1" kern="100" dirty="0">
                          <a:latin typeface="Times New Roman"/>
                          <a:ea typeface="楷体"/>
                          <a:cs typeface="Times New Roman"/>
                        </a:rPr>
                        <a:t>过程性评价课程</a:t>
                      </a:r>
                      <a:endParaRPr lang="zh-CN" sz="2400" b="1"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600"/>
                        </a:lnSpc>
                        <a:spcAft>
                          <a:spcPts val="0"/>
                        </a:spcAft>
                      </a:pPr>
                      <a:r>
                        <a:rPr lang="en-US" sz="2400" b="1" kern="100" dirty="0">
                          <a:latin typeface="楷体"/>
                          <a:ea typeface="宋体"/>
                          <a:cs typeface="Times New Roman"/>
                        </a:rPr>
                        <a:t>30%</a:t>
                      </a:r>
                      <a:endParaRPr lang="zh-CN" sz="2400" b="1"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2900"/>
                        </a:lnSpc>
                        <a:spcAft>
                          <a:spcPts val="0"/>
                        </a:spcAft>
                      </a:pPr>
                      <a:r>
                        <a:rPr lang="zh-CN" sz="2400" b="1" kern="100" dirty="0">
                          <a:latin typeface="Times New Roman"/>
                          <a:ea typeface="楷体"/>
                          <a:cs typeface="Times New Roman"/>
                        </a:rPr>
                        <a:t>考勤、平时作业、实验报告、或期末测试占</a:t>
                      </a:r>
                      <a:r>
                        <a:rPr lang="en-US" sz="2400" b="1" kern="100" dirty="0">
                          <a:latin typeface="Times New Roman"/>
                          <a:ea typeface="楷体"/>
                          <a:cs typeface="Times New Roman"/>
                        </a:rPr>
                        <a:t>30%</a:t>
                      </a:r>
                      <a:r>
                        <a:rPr lang="zh-CN" sz="2400" b="1" kern="100" dirty="0">
                          <a:latin typeface="Times New Roman"/>
                          <a:ea typeface="楷体"/>
                          <a:cs typeface="Times New Roman"/>
                        </a:rPr>
                        <a:t>，校外统考占</a:t>
                      </a:r>
                      <a:r>
                        <a:rPr lang="en-US" sz="2400" b="1" kern="100" dirty="0">
                          <a:latin typeface="Times New Roman"/>
                          <a:ea typeface="楷体"/>
                          <a:cs typeface="Times New Roman"/>
                        </a:rPr>
                        <a:t>70%</a:t>
                      </a:r>
                      <a:endParaRPr lang="zh-CN" sz="2400" b="1"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600"/>
                        </a:lnSpc>
                        <a:spcAft>
                          <a:spcPts val="0"/>
                        </a:spcAft>
                      </a:pPr>
                      <a:r>
                        <a:rPr lang="zh-CN" sz="2400" b="1" kern="100" dirty="0">
                          <a:latin typeface="Times New Roman"/>
                          <a:ea typeface="楷体"/>
                          <a:cs typeface="Times New Roman"/>
                        </a:rPr>
                        <a:t>校外</a:t>
                      </a:r>
                      <a:endParaRPr lang="zh-CN" sz="2400" b="1"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4438">
                <a:tc>
                  <a:txBody>
                    <a:bodyPr/>
                    <a:lstStyle/>
                    <a:p>
                      <a:pPr algn="ctr">
                        <a:lnSpc>
                          <a:spcPts val="3600"/>
                        </a:lnSpc>
                        <a:spcAft>
                          <a:spcPts val="0"/>
                        </a:spcAft>
                      </a:pPr>
                      <a:r>
                        <a:rPr lang="zh-CN" sz="2400" b="1" kern="100" dirty="0">
                          <a:latin typeface="Times New Roman"/>
                          <a:ea typeface="楷体"/>
                          <a:cs typeface="Times New Roman"/>
                        </a:rPr>
                        <a:t>纯实践学分</a:t>
                      </a:r>
                      <a:endParaRPr lang="zh-CN" sz="2400" b="1"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600"/>
                        </a:lnSpc>
                        <a:spcAft>
                          <a:spcPts val="0"/>
                        </a:spcAft>
                      </a:pPr>
                      <a:r>
                        <a:rPr lang="en-US" sz="2400" b="1" kern="100" dirty="0">
                          <a:latin typeface="楷体"/>
                          <a:ea typeface="宋体"/>
                          <a:cs typeface="Times New Roman"/>
                        </a:rPr>
                        <a:t>100%</a:t>
                      </a:r>
                      <a:endParaRPr lang="zh-CN" sz="2400" b="1"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3600"/>
                        </a:lnSpc>
                        <a:spcAft>
                          <a:spcPts val="0"/>
                        </a:spcAft>
                      </a:pPr>
                      <a:r>
                        <a:rPr lang="zh-CN" sz="2400" b="1" kern="100" dirty="0">
                          <a:latin typeface="Times New Roman"/>
                          <a:ea typeface="楷体"/>
                          <a:cs typeface="Times New Roman"/>
                        </a:rPr>
                        <a:t>平时成绩占</a:t>
                      </a:r>
                      <a:r>
                        <a:rPr lang="en-US" sz="2400" b="1" kern="100" dirty="0">
                          <a:latin typeface="Times New Roman"/>
                          <a:ea typeface="楷体"/>
                          <a:cs typeface="Times New Roman"/>
                        </a:rPr>
                        <a:t> 30%</a:t>
                      </a:r>
                      <a:r>
                        <a:rPr lang="zh-CN" sz="2400" b="1" kern="100" dirty="0">
                          <a:latin typeface="Times New Roman"/>
                          <a:ea typeface="楷体"/>
                          <a:cs typeface="Times New Roman"/>
                        </a:rPr>
                        <a:t>，期末测验占</a:t>
                      </a:r>
                      <a:r>
                        <a:rPr lang="en-US" sz="2400" b="1" kern="100" dirty="0">
                          <a:latin typeface="Times New Roman"/>
                          <a:ea typeface="楷体"/>
                          <a:cs typeface="Times New Roman"/>
                        </a:rPr>
                        <a:t> 70%</a:t>
                      </a:r>
                      <a:r>
                        <a:rPr lang="zh-CN" sz="2400" b="1" kern="100" dirty="0">
                          <a:latin typeface="Times New Roman"/>
                          <a:ea typeface="楷体"/>
                          <a:cs typeface="Times New Roman"/>
                        </a:rPr>
                        <a:t>。</a:t>
                      </a:r>
                      <a:endParaRPr lang="zh-CN" sz="2400" b="1"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600"/>
                        </a:lnSpc>
                        <a:spcAft>
                          <a:spcPts val="0"/>
                        </a:spcAft>
                      </a:pPr>
                      <a:r>
                        <a:rPr lang="zh-CN" sz="2400" b="1" kern="100">
                          <a:latin typeface="Times New Roman"/>
                          <a:ea typeface="楷体"/>
                          <a:cs typeface="Times New Roman"/>
                        </a:rPr>
                        <a:t>校内</a:t>
                      </a:r>
                      <a:endParaRPr lang="zh-CN" sz="2400" b="1" kern="10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72018">
                <a:tc>
                  <a:txBody>
                    <a:bodyPr/>
                    <a:lstStyle/>
                    <a:p>
                      <a:pPr algn="ctr">
                        <a:lnSpc>
                          <a:spcPts val="3600"/>
                        </a:lnSpc>
                        <a:spcAft>
                          <a:spcPts val="0"/>
                        </a:spcAft>
                      </a:pPr>
                      <a:r>
                        <a:rPr lang="zh-CN" sz="2400" b="1" kern="100" dirty="0">
                          <a:latin typeface="Times New Roman"/>
                          <a:ea typeface="楷体"/>
                          <a:cs typeface="Times New Roman"/>
                        </a:rPr>
                        <a:t>纯理论学分</a:t>
                      </a:r>
                      <a:endParaRPr lang="zh-CN" sz="2400" b="1"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600"/>
                        </a:lnSpc>
                        <a:spcAft>
                          <a:spcPts val="0"/>
                        </a:spcAft>
                      </a:pPr>
                      <a:r>
                        <a:rPr lang="zh-CN" altLang="en-US" sz="2400" b="1" kern="100" dirty="0" smtClean="0">
                          <a:latin typeface="Times New Roman"/>
                          <a:ea typeface="宋体"/>
                          <a:cs typeface="Times New Roman"/>
                        </a:rPr>
                        <a:t>无</a:t>
                      </a:r>
                      <a:endParaRPr lang="zh-CN" sz="2400" b="1"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600"/>
                        </a:lnSpc>
                        <a:spcAft>
                          <a:spcPts val="0"/>
                        </a:spcAft>
                      </a:pPr>
                      <a:r>
                        <a:rPr lang="zh-CN" sz="2400" b="1" kern="100" dirty="0">
                          <a:latin typeface="Times New Roman"/>
                          <a:ea typeface="楷体"/>
                          <a:cs typeface="Times New Roman"/>
                        </a:rPr>
                        <a:t>校外统考成绩</a:t>
                      </a:r>
                      <a:r>
                        <a:rPr lang="en-US" sz="2400" b="1" kern="100" dirty="0">
                          <a:latin typeface="Times New Roman"/>
                          <a:ea typeface="楷体"/>
                          <a:cs typeface="Times New Roman"/>
                        </a:rPr>
                        <a:t>100%</a:t>
                      </a:r>
                      <a:endParaRPr lang="zh-CN" sz="2400" b="1"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3600"/>
                        </a:lnSpc>
                        <a:spcAft>
                          <a:spcPts val="0"/>
                        </a:spcAft>
                      </a:pPr>
                      <a:r>
                        <a:rPr lang="zh-CN" sz="2400" b="1" kern="100" dirty="0">
                          <a:latin typeface="Times New Roman"/>
                          <a:ea typeface="楷体"/>
                          <a:cs typeface="Times New Roman"/>
                        </a:rPr>
                        <a:t>校外</a:t>
                      </a:r>
                      <a:endParaRPr lang="zh-CN" sz="2400" b="1" kern="100" dirty="0">
                        <a:latin typeface="Times New Roman"/>
                        <a:ea typeface="宋体"/>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3" name="矩形 12"/>
          <p:cNvSpPr/>
          <p:nvPr/>
        </p:nvSpPr>
        <p:spPr>
          <a:xfrm>
            <a:off x="1143239" y="4741420"/>
            <a:ext cx="10396827" cy="1477328"/>
          </a:xfrm>
          <a:prstGeom prst="rect">
            <a:avLst/>
          </a:prstGeom>
        </p:spPr>
        <p:txBody>
          <a:bodyPr wrap="square">
            <a:spAutoFit/>
          </a:bodyPr>
          <a:lstStyle/>
          <a:p>
            <a:pPr lvl="0" indent="407988" fontAlgn="base">
              <a:lnSpc>
                <a:spcPct val="150000"/>
              </a:lnSpc>
              <a:spcBef>
                <a:spcPct val="0"/>
              </a:spcBef>
              <a:spcAft>
                <a:spcPct val="0"/>
              </a:spcAft>
            </a:pPr>
            <a:r>
              <a:rPr lang="zh-CN" altLang="zh-CN" sz="2000" b="1" dirty="0" smtClean="0">
                <a:solidFill>
                  <a:srgbClr val="FF0000"/>
                </a:solidFill>
                <a:latin typeface="宋体" pitchFamily="2" charset="-122"/>
                <a:ea typeface="宋体" pitchFamily="2" charset="-122"/>
                <a:cs typeface="Times New Roman" pitchFamily="18" charset="0"/>
              </a:rPr>
              <a:t>合并后成绩低于统考成绩的，以统考成绩为准</a:t>
            </a:r>
            <a:r>
              <a:rPr lang="zh-CN" altLang="en-US" sz="2000" b="1" dirty="0" smtClean="0">
                <a:latin typeface="宋体" pitchFamily="2" charset="-122"/>
                <a:ea typeface="宋体" pitchFamily="2" charset="-122"/>
                <a:cs typeface="Times New Roman" pitchFamily="18" charset="0"/>
              </a:rPr>
              <a:t>。</a:t>
            </a:r>
            <a:endParaRPr lang="en-US" altLang="zh-CN" sz="2000" b="1" dirty="0" smtClean="0">
              <a:latin typeface="宋体" pitchFamily="2" charset="-122"/>
              <a:ea typeface="宋体" pitchFamily="2" charset="-122"/>
              <a:cs typeface="Times New Roman" pitchFamily="18" charset="0"/>
            </a:endParaRPr>
          </a:p>
          <a:p>
            <a:pPr lvl="0" indent="407988" fontAlgn="base">
              <a:lnSpc>
                <a:spcPct val="150000"/>
              </a:lnSpc>
              <a:spcBef>
                <a:spcPct val="0"/>
              </a:spcBef>
              <a:spcAft>
                <a:spcPct val="0"/>
              </a:spcAft>
            </a:pPr>
            <a:r>
              <a:rPr lang="zh-CN" altLang="zh-CN" sz="2000" b="1" dirty="0" smtClean="0">
                <a:latin typeface="黑体" pitchFamily="49" charset="-122"/>
                <a:ea typeface="黑体" pitchFamily="49" charset="-122"/>
                <a:cs typeface="Times New Roman" pitchFamily="18" charset="0"/>
              </a:rPr>
              <a:t>补考课程</a:t>
            </a:r>
            <a:r>
              <a:rPr lang="zh-CN" altLang="en-US" sz="2000" b="1" dirty="0" smtClean="0">
                <a:latin typeface="黑体" pitchFamily="49" charset="-122"/>
                <a:ea typeface="黑体" pitchFamily="49" charset="-122"/>
                <a:cs typeface="Times New Roman" pitchFamily="18" charset="0"/>
              </a:rPr>
              <a:t>成绩计分同正考一样，</a:t>
            </a:r>
            <a:r>
              <a:rPr lang="zh-CN" altLang="zh-CN" sz="2000" b="1" dirty="0" smtClean="0">
                <a:latin typeface="黑体" pitchFamily="49" charset="-122"/>
                <a:ea typeface="黑体" pitchFamily="49" charset="-122"/>
                <a:cs typeface="Times New Roman" pitchFamily="18" charset="0"/>
              </a:rPr>
              <a:t>按</a:t>
            </a:r>
            <a:r>
              <a:rPr lang="zh-CN" altLang="zh-CN" sz="2000" b="1" dirty="0" smtClean="0">
                <a:solidFill>
                  <a:srgbClr val="FF0000"/>
                </a:solidFill>
                <a:latin typeface="黑体" pitchFamily="49" charset="-122"/>
                <a:ea typeface="黑体" pitchFamily="49" charset="-122"/>
                <a:cs typeface="Times New Roman" pitchFamily="18" charset="0"/>
              </a:rPr>
              <a:t>实际成绩</a:t>
            </a:r>
            <a:r>
              <a:rPr lang="zh-CN" altLang="zh-CN" sz="2000" b="1" dirty="0" smtClean="0">
                <a:latin typeface="黑体" pitchFamily="49" charset="-122"/>
                <a:ea typeface="黑体" pitchFamily="49" charset="-122"/>
                <a:cs typeface="Times New Roman" pitchFamily="18" charset="0"/>
              </a:rPr>
              <a:t>记分。</a:t>
            </a:r>
            <a:endParaRPr lang="zh-CN" altLang="en-US" sz="2000" b="1" dirty="0" smtClean="0">
              <a:latin typeface="Arial" pitchFamily="34" charset="0"/>
              <a:ea typeface="宋体" pitchFamily="2" charset="-122"/>
              <a:cs typeface="宋体" pitchFamily="2" charset="-122"/>
            </a:endParaRPr>
          </a:p>
          <a:p>
            <a:pPr indent="407988" fontAlgn="base">
              <a:lnSpc>
                <a:spcPct val="150000"/>
              </a:lnSpc>
              <a:spcBef>
                <a:spcPct val="0"/>
              </a:spcBef>
              <a:spcAft>
                <a:spcPct val="0"/>
              </a:spcAft>
            </a:pPr>
            <a:endParaRPr lang="en-US" altLang="zh-CN" sz="2000" b="1" dirty="0" smtClean="0">
              <a:latin typeface="黑体" pitchFamily="49" charset="-122"/>
              <a:ea typeface="黑体" pitchFamily="49" charset="-122"/>
              <a:cs typeface="Times New Roman" pitchFamily="18" charset="0"/>
            </a:endParaRPr>
          </a:p>
        </p:txBody>
      </p:sp>
      <p:sp>
        <p:nvSpPr>
          <p:cNvPr id="16" name="灯片编号占位符 15"/>
          <p:cNvSpPr>
            <a:spLocks noGrp="1"/>
          </p:cNvSpPr>
          <p:nvPr>
            <p:ph type="sldNum" sz="quarter" idx="12"/>
          </p:nvPr>
        </p:nvSpPr>
        <p:spPr/>
        <p:txBody>
          <a:bodyPr/>
          <a:lstStyle/>
          <a:p>
            <a:fld id="{5A873971-3151-479D-A2F3-0E7DC3B3DC13}" type="slidenum">
              <a:rPr lang="zh-CN" altLang="en-US" smtClean="0"/>
              <a:pPr/>
              <a:t>13</a:t>
            </a:fld>
            <a:endParaRPr lang="zh-CN" altLang="en-US"/>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pic>
        <p:nvPicPr>
          <p:cNvPr id="2" name="图片 1"/>
          <p:cNvPicPr>
            <a:picLocks noChangeAspect="1"/>
          </p:cNvPicPr>
          <p:nvPr/>
        </p:nvPicPr>
        <p:blipFill>
          <a:blip r:embed="rId4" cstate="print"/>
          <a:stretch>
            <a:fillRect/>
          </a:stretch>
        </p:blipFill>
        <p:spPr>
          <a:xfrm>
            <a:off x="-119362" y="-220133"/>
            <a:ext cx="12311362" cy="6858000"/>
          </a:xfrm>
          <a:prstGeom prst="rect">
            <a:avLst/>
          </a:prstGeom>
        </p:spPr>
      </p:pic>
      <p:sp>
        <p:nvSpPr>
          <p:cNvPr id="8" name="TextBox 6"/>
          <p:cNvSpPr txBox="1">
            <a:spLocks noChangeArrowheads="1"/>
          </p:cNvSpPr>
          <p:nvPr/>
        </p:nvSpPr>
        <p:spPr bwMode="auto">
          <a:xfrm>
            <a:off x="5325133" y="2169351"/>
            <a:ext cx="39035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6000" b="1" spc="301" dirty="0" smtClean="0">
                <a:solidFill>
                  <a:srgbClr val="006600"/>
                </a:solidFill>
                <a:latin typeface="迷你简行楷" pitchFamily="65" charset="-122"/>
                <a:ea typeface="迷你简行楷" pitchFamily="65" charset="-122"/>
              </a:rPr>
              <a:t>学籍注册</a:t>
            </a:r>
            <a:endParaRPr lang="zh-CN" altLang="en-US" sz="6000" b="1" spc="301" dirty="0">
              <a:solidFill>
                <a:srgbClr val="006600"/>
              </a:solidFill>
              <a:latin typeface="迷你简行楷" pitchFamily="65" charset="-122"/>
              <a:ea typeface="迷你简行楷" pitchFamily="65" charset="-122"/>
            </a:endParaRPr>
          </a:p>
        </p:txBody>
      </p:sp>
      <p:sp>
        <p:nvSpPr>
          <p:cNvPr id="11" name="六边形 10"/>
          <p:cNvSpPr/>
          <p:nvPr/>
        </p:nvSpPr>
        <p:spPr>
          <a:xfrm>
            <a:off x="3892075" y="2180237"/>
            <a:ext cx="1045924" cy="901784"/>
          </a:xfrm>
          <a:prstGeom prst="hexagon">
            <a:avLst/>
          </a:prstGeom>
          <a:solidFill>
            <a:srgbClr val="2E8102"/>
          </a:solidFill>
          <a:ln w="25400" cap="flat" cmpd="sng" algn="ctr">
            <a:noFill/>
            <a:prstDash val="solid"/>
          </a:ln>
          <a:effectLst/>
        </p:spPr>
        <p:txBody>
          <a:bodyPr rtlCol="0" anchor="ctr"/>
          <a:lstStyle/>
          <a:p>
            <a:pPr algn="ctr" defTabSz="914400">
              <a:defRPr/>
            </a:pPr>
            <a:endParaRPr lang="zh-CN" altLang="en-US" sz="1325" kern="0" dirty="0">
              <a:solidFill>
                <a:srgbClr val="065E03"/>
              </a:solidFill>
              <a:latin typeface="Calibri" panose="020F0502020204030204"/>
              <a:ea typeface="宋体" panose="02010600030101010101" pitchFamily="2" charset="-122"/>
            </a:endParaRPr>
          </a:p>
        </p:txBody>
      </p:sp>
      <p:sp>
        <p:nvSpPr>
          <p:cNvPr id="6" name="灯片编号占位符 5"/>
          <p:cNvSpPr>
            <a:spLocks noGrp="1"/>
          </p:cNvSpPr>
          <p:nvPr>
            <p:ph type="sldNum" sz="quarter" idx="12"/>
          </p:nvPr>
        </p:nvSpPr>
        <p:spPr/>
        <p:txBody>
          <a:bodyPr/>
          <a:lstStyle/>
          <a:p>
            <a:fld id="{5A873971-3151-479D-A2F3-0E7DC3B3DC13}" type="slidenum">
              <a:rPr lang="zh-CN" altLang="en-US" smtClean="0"/>
              <a:pPr/>
              <a:t>14</a:t>
            </a:fld>
            <a:endParaRPr lang="zh-CN" altLang="en-US"/>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139293" y="499747"/>
            <a:ext cx="2313454" cy="584775"/>
          </a:xfrm>
          <a:prstGeom prst="rect">
            <a:avLst/>
          </a:prstGeom>
        </p:spPr>
        <p:txBody>
          <a:bodyPr wrap="none">
            <a:spAutoFit/>
          </a:bodyPr>
          <a:lstStyle/>
          <a:p>
            <a:pPr algn="ctr" defTabSz="1087755"/>
            <a:r>
              <a:rPr lang="zh-CN" altLang="en-US" sz="3200" b="1" dirty="0" smtClean="0">
                <a:solidFill>
                  <a:srgbClr val="0000FF"/>
                </a:solidFill>
                <a:latin typeface="微软雅黑" panose="020B0503020204020204" pitchFamily="34" charset="-122"/>
                <a:ea typeface="微软雅黑" panose="020B0503020204020204" pitchFamily="34" charset="-122"/>
                <a:cs typeface="Open Sans" panose="020B0606030504020204" pitchFamily="34" charset="0"/>
              </a:rPr>
              <a:t>学 籍 注 册 </a:t>
            </a:r>
            <a:r>
              <a:rPr lang="en-US" altLang="zh-CN" sz="2500" b="1" dirty="0" smtClean="0">
                <a:solidFill>
                  <a:srgbClr val="0000FF"/>
                </a:solidFill>
                <a:latin typeface="微软雅黑" panose="020B0503020204020204" pitchFamily="34" charset="-122"/>
                <a:ea typeface="微软雅黑" panose="020B0503020204020204" pitchFamily="34" charset="-122"/>
                <a:cs typeface="Open Sans" panose="020B0606030504020204" pitchFamily="34" charset="0"/>
              </a:rPr>
              <a:t>	</a:t>
            </a:r>
            <a:endParaRPr lang="zh-CN" altLang="en-US" sz="2500" b="1" dirty="0">
              <a:solidFill>
                <a:srgbClr val="0000FF"/>
              </a:solidFill>
              <a:latin typeface="微软雅黑" panose="020B0503020204020204" pitchFamily="34" charset="-122"/>
              <a:ea typeface="微软雅黑" panose="020B0503020204020204" pitchFamily="34" charset="-122"/>
              <a:cs typeface="Open Sans" panose="020B0606030504020204" pitchFamily="34" charset="0"/>
            </a:endParaRPr>
          </a:p>
        </p:txBody>
      </p:sp>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416" t="12045" r="31981" b="24572"/>
          <a:stretch>
            <a:fillRect/>
          </a:stretch>
        </p:blipFill>
        <p:spPr>
          <a:xfrm>
            <a:off x="181139" y="203232"/>
            <a:ext cx="885661" cy="868950"/>
          </a:xfrm>
          <a:prstGeom prst="rect">
            <a:avLst/>
          </a:prstGeom>
        </p:spPr>
      </p:pic>
      <p:sp>
        <p:nvSpPr>
          <p:cNvPr id="38" name="TextBox 14"/>
          <p:cNvSpPr txBox="1"/>
          <p:nvPr/>
        </p:nvSpPr>
        <p:spPr>
          <a:xfrm>
            <a:off x="948583" y="1219199"/>
            <a:ext cx="10408778" cy="2382191"/>
          </a:xfrm>
          <a:prstGeom prst="rect">
            <a:avLst/>
          </a:prstGeom>
          <a:noFill/>
        </p:spPr>
        <p:txBody>
          <a:bodyPr wrap="square" lIns="91440" tIns="45720" rIns="91440" bIns="45720" rtlCol="0">
            <a:spAutoFit/>
          </a:bodyPr>
          <a:lstStyle/>
          <a:p>
            <a:pPr>
              <a:lnSpc>
                <a:spcPct val="150000"/>
              </a:lnSpc>
            </a:pPr>
            <a:r>
              <a:rPr lang="zh-CN" altLang="en-US" sz="3600" b="1" baseline="-25000" dirty="0" smtClean="0">
                <a:latin typeface="黑体" pitchFamily="49" charset="-122"/>
                <a:ea typeface="黑体" pitchFamily="49" charset="-122"/>
              </a:rPr>
              <a:t>     </a:t>
            </a:r>
            <a:r>
              <a:rPr lang="en-US" altLang="zh-CN" sz="3600" b="1" baseline="-25000" dirty="0" smtClean="0">
                <a:latin typeface="黑体" pitchFamily="49" charset="-122"/>
                <a:ea typeface="黑体" pitchFamily="49" charset="-122"/>
              </a:rPr>
              <a:t>9</a:t>
            </a:r>
            <a:r>
              <a:rPr lang="zh-CN" altLang="zh-CN" sz="3600" b="1" baseline="-25000" dirty="0" smtClean="0">
                <a:latin typeface="黑体" pitchFamily="49" charset="-122"/>
                <a:ea typeface="黑体" pitchFamily="49" charset="-122"/>
              </a:rPr>
              <a:t>月份新生注册</a:t>
            </a:r>
            <a:r>
              <a:rPr lang="zh-CN" altLang="en-US" sz="3600" b="1" baseline="-25000" dirty="0" smtClean="0">
                <a:latin typeface="黑体" pitchFamily="49" charset="-122"/>
                <a:ea typeface="黑体" pitchFamily="49" charset="-122"/>
              </a:rPr>
              <a:t>学籍。</a:t>
            </a:r>
            <a:r>
              <a:rPr lang="zh-CN" altLang="zh-CN" sz="3600" b="1" baseline="-25000" dirty="0" smtClean="0">
                <a:latin typeface="黑体" pitchFamily="49" charset="-122"/>
                <a:ea typeface="黑体" pitchFamily="49" charset="-122"/>
              </a:rPr>
              <a:t>需认真核对本人注册信息、身份证阅读器刷卡、上交规定格式的电子照片，在省自考助学系统完成学籍注册。</a:t>
            </a:r>
          </a:p>
          <a:p>
            <a:pPr>
              <a:lnSpc>
                <a:spcPct val="150000"/>
              </a:lnSpc>
            </a:pPr>
            <a:r>
              <a:rPr lang="zh-CN" altLang="zh-CN" sz="3600" b="1" baseline="-25000" dirty="0" smtClean="0">
                <a:latin typeface="黑体" pitchFamily="49" charset="-122"/>
                <a:ea typeface="黑体" pitchFamily="49" charset="-122"/>
              </a:rPr>
              <a:t>信息更改：学生在校期间需更改学籍信息的，</a:t>
            </a:r>
            <a:r>
              <a:rPr lang="zh-CN" altLang="en-US" sz="3600" b="1" baseline="-25000" dirty="0" smtClean="0">
                <a:latin typeface="黑体" pitchFamily="49" charset="-122"/>
                <a:ea typeface="黑体" pitchFamily="49" charset="-122"/>
              </a:rPr>
              <a:t>需</a:t>
            </a:r>
            <a:r>
              <a:rPr lang="zh-CN" altLang="zh-CN" sz="3600" b="1" baseline="-25000" dirty="0" smtClean="0">
                <a:latin typeface="黑体" pitchFamily="49" charset="-122"/>
                <a:ea typeface="黑体" pitchFamily="49" charset="-122"/>
              </a:rPr>
              <a:t>提供合法的证明材料原件。</a:t>
            </a:r>
          </a:p>
          <a:p>
            <a:pPr marL="342900" indent="-342900" eaLnBrk="0" hangingPunct="0">
              <a:lnSpc>
                <a:spcPct val="150000"/>
              </a:lnSpc>
              <a:spcBef>
                <a:spcPct val="20000"/>
              </a:spcBef>
            </a:pPr>
            <a:endParaRPr lang="zh-CN" altLang="en-US" sz="3600" b="1" baseline="-25000" dirty="0" smtClean="0">
              <a:latin typeface="黑体" pitchFamily="49" charset="-122"/>
              <a:ea typeface="黑体" pitchFamily="49" charset="-122"/>
            </a:endParaRPr>
          </a:p>
        </p:txBody>
      </p:sp>
      <p:pic>
        <p:nvPicPr>
          <p:cNvPr id="43" name="图片 42"/>
          <p:cNvPicPr>
            <a:picLocks noChangeAspect="1"/>
          </p:cNvPicPr>
          <p:nvPr/>
        </p:nvPicPr>
        <p:blipFill rotWithShape="1">
          <a:blip r:embed="rId4" cstate="print"/>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
        <p:nvSpPr>
          <p:cNvPr id="87041" name="Rectangle 1"/>
          <p:cNvSpPr>
            <a:spLocks noChangeArrowheads="1"/>
          </p:cNvSpPr>
          <p:nvPr/>
        </p:nvSpPr>
        <p:spPr bwMode="auto">
          <a:xfrm>
            <a:off x="685800" y="3556755"/>
            <a:ext cx="10583332" cy="16927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2588" algn="l" defTabSz="914400" rtl="0" eaLnBrk="1" fontAlgn="base" latinLnBrk="0" hangingPunct="1">
              <a:lnSpc>
                <a:spcPct val="100000"/>
              </a:lnSpc>
              <a:spcBef>
                <a:spcPct val="0"/>
              </a:spcBef>
              <a:spcAft>
                <a:spcPct val="0"/>
              </a:spcAft>
              <a:buClrTx/>
              <a:buSzTx/>
              <a:buFontTx/>
              <a:buNone/>
              <a:tabLst/>
            </a:pPr>
            <a:r>
              <a:rPr lang="zh-CN" altLang="en-US" sz="3200" b="1" dirty="0" smtClean="0">
                <a:solidFill>
                  <a:srgbClr val="0000FF"/>
                </a:solidFill>
                <a:latin typeface="微软雅黑" panose="020B0503020204020204" pitchFamily="34" charset="-122"/>
                <a:ea typeface="微软雅黑" panose="020B0503020204020204" pitchFamily="34" charset="-122"/>
                <a:cs typeface="Open Sans" panose="020B0606030504020204" pitchFamily="34" charset="0"/>
              </a:rPr>
              <a:t>转专业规定</a:t>
            </a:r>
          </a:p>
          <a:p>
            <a:pPr marL="0" marR="0" lvl="0" indent="382588" algn="l" defTabSz="914400" rtl="0" eaLnBrk="0" fontAlgn="base" latinLnBrk="0" hangingPunct="0">
              <a:lnSpc>
                <a:spcPct val="150000"/>
              </a:lnSpc>
              <a:spcBef>
                <a:spcPct val="0"/>
              </a:spcBef>
              <a:spcAft>
                <a:spcPct val="0"/>
              </a:spcAft>
              <a:buClrTx/>
              <a:buSzTx/>
              <a:buFontTx/>
              <a:buNone/>
              <a:tabLst/>
            </a:pPr>
            <a:r>
              <a:rPr lang="en-US" altLang="zh-CN" sz="3600" b="1" baseline="-25000" dirty="0" smtClean="0">
                <a:latin typeface="黑体" pitchFamily="49" charset="-122"/>
                <a:ea typeface="黑体" pitchFamily="49" charset="-122"/>
              </a:rPr>
              <a:t> </a:t>
            </a:r>
            <a:r>
              <a:rPr lang="zh-CN" altLang="zh-CN" sz="3600" b="1" baseline="-25000" dirty="0" smtClean="0">
                <a:latin typeface="黑体" pitchFamily="49" charset="-122"/>
                <a:ea typeface="黑体" pitchFamily="49" charset="-122"/>
              </a:rPr>
              <a:t>学生第一学期注册考籍后，一年内不得转专业。以后须随新生重新注册。原有考核合格的成绩按自学考试有关规定予以承认。</a:t>
            </a:r>
          </a:p>
        </p:txBody>
      </p:sp>
      <p:cxnSp>
        <p:nvCxnSpPr>
          <p:cNvPr id="13" name="直接连接符 12"/>
          <p:cNvCxnSpPr/>
          <p:nvPr/>
        </p:nvCxnSpPr>
        <p:spPr>
          <a:xfrm flipH="1">
            <a:off x="1661461" y="3221765"/>
            <a:ext cx="8251660" cy="34142"/>
          </a:xfrm>
          <a:prstGeom prst="line">
            <a:avLst/>
          </a:prstGeom>
          <a:noFill/>
          <a:ln w="19050" cap="flat" cmpd="sng" algn="ctr">
            <a:solidFill>
              <a:srgbClr val="00B0F0"/>
            </a:solidFill>
            <a:prstDash val="solid"/>
            <a:miter lim="800000"/>
          </a:ln>
          <a:effectLst/>
        </p:spPr>
      </p:cxnSp>
      <p:cxnSp>
        <p:nvCxnSpPr>
          <p:cNvPr id="18" name="直接连接符 17"/>
          <p:cNvCxnSpPr/>
          <p:nvPr/>
        </p:nvCxnSpPr>
        <p:spPr>
          <a:xfrm flipH="1">
            <a:off x="2695977" y="3289419"/>
            <a:ext cx="8251660" cy="34142"/>
          </a:xfrm>
          <a:prstGeom prst="line">
            <a:avLst/>
          </a:prstGeom>
          <a:noFill/>
          <a:ln w="19050" cap="flat" cmpd="sng" algn="ctr">
            <a:solidFill>
              <a:srgbClr val="00B0F0"/>
            </a:solidFill>
            <a:prstDash val="solid"/>
            <a:miter lim="800000"/>
          </a:ln>
          <a:effectLst/>
        </p:spPr>
      </p:cxnSp>
      <p:sp>
        <p:nvSpPr>
          <p:cNvPr id="19" name="Freeform 255"/>
          <p:cNvSpPr>
            <a:spLocks noEditPoints="1"/>
          </p:cNvSpPr>
          <p:nvPr/>
        </p:nvSpPr>
        <p:spPr bwMode="auto">
          <a:xfrm>
            <a:off x="10321467" y="5574312"/>
            <a:ext cx="1091600" cy="504755"/>
          </a:xfrm>
          <a:custGeom>
            <a:avLst/>
            <a:gdLst>
              <a:gd name="T0" fmla="*/ 794 w 857"/>
              <a:gd name="T1" fmla="*/ 109 h 631"/>
              <a:gd name="T2" fmla="*/ 816 w 857"/>
              <a:gd name="T3" fmla="*/ 83 h 631"/>
              <a:gd name="T4" fmla="*/ 95 w 857"/>
              <a:gd name="T5" fmla="*/ 62 h 631"/>
              <a:gd name="T6" fmla="*/ 77 w 857"/>
              <a:gd name="T7" fmla="*/ 223 h 631"/>
              <a:gd name="T8" fmla="*/ 61 w 857"/>
              <a:gd name="T9" fmla="*/ 260 h 631"/>
              <a:gd name="T10" fmla="*/ 82 w 857"/>
              <a:gd name="T11" fmla="*/ 342 h 631"/>
              <a:gd name="T12" fmla="*/ 47 w 857"/>
              <a:gd name="T13" fmla="*/ 377 h 631"/>
              <a:gd name="T14" fmla="*/ 71 w 857"/>
              <a:gd name="T15" fmla="*/ 536 h 631"/>
              <a:gd name="T16" fmla="*/ 803 w 857"/>
              <a:gd name="T17" fmla="*/ 524 h 631"/>
              <a:gd name="T18" fmla="*/ 769 w 857"/>
              <a:gd name="T19" fmla="*/ 412 h 631"/>
              <a:gd name="T20" fmla="*/ 792 w 857"/>
              <a:gd name="T21" fmla="*/ 386 h 631"/>
              <a:gd name="T22" fmla="*/ 808 w 857"/>
              <a:gd name="T23" fmla="*/ 300 h 631"/>
              <a:gd name="T24" fmla="*/ 827 w 857"/>
              <a:gd name="T25" fmla="*/ 221 h 631"/>
              <a:gd name="T26" fmla="*/ 406 w 857"/>
              <a:gd name="T27" fmla="*/ 189 h 631"/>
              <a:gd name="T28" fmla="*/ 731 w 857"/>
              <a:gd name="T29" fmla="*/ 123 h 631"/>
              <a:gd name="T30" fmla="*/ 759 w 857"/>
              <a:gd name="T31" fmla="*/ 186 h 631"/>
              <a:gd name="T32" fmla="*/ 719 w 857"/>
              <a:gd name="T33" fmla="*/ 207 h 631"/>
              <a:gd name="T34" fmla="*/ 406 w 857"/>
              <a:gd name="T35" fmla="*/ 189 h 631"/>
              <a:gd name="T36" fmla="*/ 126 w 857"/>
              <a:gd name="T37" fmla="*/ 274 h 631"/>
              <a:gd name="T38" fmla="*/ 387 w 857"/>
              <a:gd name="T39" fmla="*/ 328 h 631"/>
              <a:gd name="T40" fmla="*/ 387 w 857"/>
              <a:gd name="T41" fmla="*/ 328 h 631"/>
              <a:gd name="T42" fmla="*/ 453 w 857"/>
              <a:gd name="T43" fmla="*/ 437 h 631"/>
              <a:gd name="T44" fmla="*/ 96 w 857"/>
              <a:gd name="T45" fmla="*/ 349 h 631"/>
              <a:gd name="T46" fmla="*/ 88 w 857"/>
              <a:gd name="T47" fmla="*/ 266 h 631"/>
              <a:gd name="T48" fmla="*/ 85 w 857"/>
              <a:gd name="T49" fmla="*/ 100 h 631"/>
              <a:gd name="T50" fmla="*/ 103 w 857"/>
              <a:gd name="T51" fmla="*/ 95 h 631"/>
              <a:gd name="T52" fmla="*/ 391 w 857"/>
              <a:gd name="T53" fmla="*/ 189 h 631"/>
              <a:gd name="T54" fmla="*/ 119 w 857"/>
              <a:gd name="T55" fmla="*/ 210 h 631"/>
              <a:gd name="T56" fmla="*/ 103 w 857"/>
              <a:gd name="T57" fmla="*/ 206 h 631"/>
              <a:gd name="T58" fmla="*/ 363 w 857"/>
              <a:gd name="T59" fmla="*/ 589 h 631"/>
              <a:gd name="T60" fmla="*/ 78 w 857"/>
              <a:gd name="T61" fmla="*/ 509 h 631"/>
              <a:gd name="T62" fmla="*/ 60 w 857"/>
              <a:gd name="T63" fmla="*/ 403 h 631"/>
              <a:gd name="T64" fmla="*/ 78 w 857"/>
              <a:gd name="T65" fmla="*/ 398 h 631"/>
              <a:gd name="T66" fmla="*/ 366 w 857"/>
              <a:gd name="T67" fmla="*/ 491 h 631"/>
              <a:gd name="T68" fmla="*/ 734 w 857"/>
              <a:gd name="T69" fmla="*/ 489 h 631"/>
              <a:gd name="T70" fmla="*/ 379 w 857"/>
              <a:gd name="T71" fmla="*/ 589 h 631"/>
              <a:gd name="T72" fmla="*/ 458 w 857"/>
              <a:gd name="T73" fmla="*/ 477 h 631"/>
              <a:gd name="T74" fmla="*/ 512 w 857"/>
              <a:gd name="T75" fmla="*/ 466 h 631"/>
              <a:gd name="T76" fmla="*/ 743 w 857"/>
              <a:gd name="T77" fmla="*/ 418 h 631"/>
              <a:gd name="T78" fmla="*/ 754 w 857"/>
              <a:gd name="T79" fmla="*/ 358 h 631"/>
              <a:gd name="T80" fmla="*/ 725 w 857"/>
              <a:gd name="T81" fmla="*/ 365 h 631"/>
              <a:gd name="T82" fmla="*/ 466 w 857"/>
              <a:gd name="T83" fmla="*/ 340 h 631"/>
              <a:gd name="T84" fmla="*/ 753 w 857"/>
              <a:gd name="T85" fmla="*/ 246 h 631"/>
              <a:gd name="T86" fmla="*/ 782 w 857"/>
              <a:gd name="T87" fmla="*/ 296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57" h="631">
                <a:moveTo>
                  <a:pt x="775" y="190"/>
                </a:moveTo>
                <a:cubicBezTo>
                  <a:pt x="771" y="166"/>
                  <a:pt x="771" y="123"/>
                  <a:pt x="794" y="109"/>
                </a:cubicBezTo>
                <a:cubicBezTo>
                  <a:pt x="794" y="109"/>
                  <a:pt x="795" y="109"/>
                  <a:pt x="795" y="108"/>
                </a:cubicBezTo>
                <a:cubicBezTo>
                  <a:pt x="814" y="102"/>
                  <a:pt x="826" y="94"/>
                  <a:pt x="816" y="83"/>
                </a:cubicBezTo>
                <a:cubicBezTo>
                  <a:pt x="541" y="0"/>
                  <a:pt x="541" y="0"/>
                  <a:pt x="541" y="0"/>
                </a:cubicBezTo>
                <a:cubicBezTo>
                  <a:pt x="95" y="62"/>
                  <a:pt x="95" y="62"/>
                  <a:pt x="95" y="62"/>
                </a:cubicBezTo>
                <a:cubicBezTo>
                  <a:pt x="95" y="62"/>
                  <a:pt x="44" y="69"/>
                  <a:pt x="49" y="148"/>
                </a:cubicBezTo>
                <a:cubicBezTo>
                  <a:pt x="51" y="191"/>
                  <a:pt x="65" y="213"/>
                  <a:pt x="77" y="223"/>
                </a:cubicBezTo>
                <a:cubicBezTo>
                  <a:pt x="40" y="234"/>
                  <a:pt x="40" y="234"/>
                  <a:pt x="40" y="234"/>
                </a:cubicBezTo>
                <a:cubicBezTo>
                  <a:pt x="30" y="245"/>
                  <a:pt x="43" y="254"/>
                  <a:pt x="61" y="260"/>
                </a:cubicBezTo>
                <a:cubicBezTo>
                  <a:pt x="62" y="260"/>
                  <a:pt x="62" y="260"/>
                  <a:pt x="63" y="261"/>
                </a:cubicBezTo>
                <a:cubicBezTo>
                  <a:pt x="85" y="275"/>
                  <a:pt x="85" y="317"/>
                  <a:pt x="82" y="342"/>
                </a:cubicBezTo>
                <a:cubicBezTo>
                  <a:pt x="0" y="365"/>
                  <a:pt x="29" y="373"/>
                  <a:pt x="29" y="373"/>
                </a:cubicBezTo>
                <a:cubicBezTo>
                  <a:pt x="47" y="377"/>
                  <a:pt x="47" y="377"/>
                  <a:pt x="47" y="377"/>
                </a:cubicBezTo>
                <a:cubicBezTo>
                  <a:pt x="34" y="388"/>
                  <a:pt x="22" y="410"/>
                  <a:pt x="24" y="451"/>
                </a:cubicBezTo>
                <a:cubicBezTo>
                  <a:pt x="29" y="530"/>
                  <a:pt x="71" y="536"/>
                  <a:pt x="71" y="536"/>
                </a:cubicBezTo>
                <a:cubicBezTo>
                  <a:pt x="362" y="631"/>
                  <a:pt x="362" y="631"/>
                  <a:pt x="362" y="631"/>
                </a:cubicBezTo>
                <a:cubicBezTo>
                  <a:pt x="803" y="524"/>
                  <a:pt x="803" y="524"/>
                  <a:pt x="803" y="524"/>
                </a:cubicBezTo>
                <a:cubicBezTo>
                  <a:pt x="803" y="524"/>
                  <a:pt x="832" y="517"/>
                  <a:pt x="750" y="493"/>
                </a:cubicBezTo>
                <a:cubicBezTo>
                  <a:pt x="747" y="469"/>
                  <a:pt x="746" y="426"/>
                  <a:pt x="769" y="412"/>
                </a:cubicBezTo>
                <a:cubicBezTo>
                  <a:pt x="770" y="412"/>
                  <a:pt x="770" y="411"/>
                  <a:pt x="770" y="411"/>
                </a:cubicBezTo>
                <a:cubicBezTo>
                  <a:pt x="789" y="405"/>
                  <a:pt x="802" y="397"/>
                  <a:pt x="792" y="386"/>
                </a:cubicBezTo>
                <a:cubicBezTo>
                  <a:pt x="773" y="380"/>
                  <a:pt x="773" y="380"/>
                  <a:pt x="773" y="380"/>
                </a:cubicBezTo>
                <a:cubicBezTo>
                  <a:pt x="785" y="372"/>
                  <a:pt x="805" y="352"/>
                  <a:pt x="808" y="300"/>
                </a:cubicBezTo>
                <a:cubicBezTo>
                  <a:pt x="810" y="264"/>
                  <a:pt x="800" y="243"/>
                  <a:pt x="789" y="230"/>
                </a:cubicBezTo>
                <a:cubicBezTo>
                  <a:pt x="827" y="221"/>
                  <a:pt x="827" y="221"/>
                  <a:pt x="827" y="221"/>
                </a:cubicBezTo>
                <a:cubicBezTo>
                  <a:pt x="827" y="221"/>
                  <a:pt x="857" y="214"/>
                  <a:pt x="775" y="190"/>
                </a:cubicBezTo>
                <a:close/>
                <a:moveTo>
                  <a:pt x="406" y="189"/>
                </a:moveTo>
                <a:cubicBezTo>
                  <a:pt x="480" y="174"/>
                  <a:pt x="480" y="174"/>
                  <a:pt x="480" y="174"/>
                </a:cubicBezTo>
                <a:cubicBezTo>
                  <a:pt x="731" y="123"/>
                  <a:pt x="731" y="123"/>
                  <a:pt x="731" y="123"/>
                </a:cubicBezTo>
                <a:cubicBezTo>
                  <a:pt x="768" y="115"/>
                  <a:pt x="768" y="115"/>
                  <a:pt x="768" y="115"/>
                </a:cubicBezTo>
                <a:cubicBezTo>
                  <a:pt x="756" y="137"/>
                  <a:pt x="757" y="167"/>
                  <a:pt x="759" y="186"/>
                </a:cubicBezTo>
                <a:cubicBezTo>
                  <a:pt x="759" y="190"/>
                  <a:pt x="759" y="194"/>
                  <a:pt x="760" y="197"/>
                </a:cubicBezTo>
                <a:cubicBezTo>
                  <a:pt x="719" y="207"/>
                  <a:pt x="719" y="207"/>
                  <a:pt x="719" y="207"/>
                </a:cubicBezTo>
                <a:cubicBezTo>
                  <a:pt x="403" y="286"/>
                  <a:pt x="403" y="286"/>
                  <a:pt x="403" y="286"/>
                </a:cubicBezTo>
                <a:lnTo>
                  <a:pt x="406" y="189"/>
                </a:lnTo>
                <a:close/>
                <a:moveTo>
                  <a:pt x="88" y="266"/>
                </a:moveTo>
                <a:cubicBezTo>
                  <a:pt x="126" y="274"/>
                  <a:pt x="126" y="274"/>
                  <a:pt x="126" y="274"/>
                </a:cubicBezTo>
                <a:cubicBezTo>
                  <a:pt x="366" y="324"/>
                  <a:pt x="366" y="324"/>
                  <a:pt x="366" y="324"/>
                </a:cubicBezTo>
                <a:cubicBezTo>
                  <a:pt x="387" y="328"/>
                  <a:pt x="387" y="328"/>
                  <a:pt x="387" y="328"/>
                </a:cubicBezTo>
                <a:cubicBezTo>
                  <a:pt x="387" y="328"/>
                  <a:pt x="387" y="328"/>
                  <a:pt x="387" y="328"/>
                </a:cubicBezTo>
                <a:cubicBezTo>
                  <a:pt x="387" y="328"/>
                  <a:pt x="387" y="328"/>
                  <a:pt x="387" y="328"/>
                </a:cubicBezTo>
                <a:cubicBezTo>
                  <a:pt x="450" y="341"/>
                  <a:pt x="450" y="341"/>
                  <a:pt x="450" y="341"/>
                </a:cubicBezTo>
                <a:cubicBezTo>
                  <a:pt x="453" y="437"/>
                  <a:pt x="453" y="437"/>
                  <a:pt x="453" y="437"/>
                </a:cubicBezTo>
                <a:cubicBezTo>
                  <a:pt x="128" y="357"/>
                  <a:pt x="128" y="357"/>
                  <a:pt x="128" y="357"/>
                </a:cubicBezTo>
                <a:cubicBezTo>
                  <a:pt x="96" y="349"/>
                  <a:pt x="96" y="349"/>
                  <a:pt x="96" y="349"/>
                </a:cubicBezTo>
                <a:cubicBezTo>
                  <a:pt x="97" y="346"/>
                  <a:pt x="97" y="342"/>
                  <a:pt x="98" y="337"/>
                </a:cubicBezTo>
                <a:cubicBezTo>
                  <a:pt x="100" y="318"/>
                  <a:pt x="100" y="288"/>
                  <a:pt x="88" y="266"/>
                </a:cubicBezTo>
                <a:close/>
                <a:moveTo>
                  <a:pt x="74" y="144"/>
                </a:moveTo>
                <a:cubicBezTo>
                  <a:pt x="73" y="123"/>
                  <a:pt x="77" y="108"/>
                  <a:pt x="85" y="100"/>
                </a:cubicBezTo>
                <a:cubicBezTo>
                  <a:pt x="90" y="95"/>
                  <a:pt x="95" y="94"/>
                  <a:pt x="99" y="94"/>
                </a:cubicBezTo>
                <a:cubicBezTo>
                  <a:pt x="101" y="94"/>
                  <a:pt x="103" y="95"/>
                  <a:pt x="103" y="95"/>
                </a:cubicBezTo>
                <a:cubicBezTo>
                  <a:pt x="295" y="157"/>
                  <a:pt x="295" y="157"/>
                  <a:pt x="295" y="157"/>
                </a:cubicBezTo>
                <a:cubicBezTo>
                  <a:pt x="391" y="189"/>
                  <a:pt x="391" y="189"/>
                  <a:pt x="391" y="189"/>
                </a:cubicBezTo>
                <a:cubicBezTo>
                  <a:pt x="388" y="286"/>
                  <a:pt x="388" y="286"/>
                  <a:pt x="388" y="286"/>
                </a:cubicBezTo>
                <a:cubicBezTo>
                  <a:pt x="119" y="210"/>
                  <a:pt x="119" y="210"/>
                  <a:pt x="119" y="210"/>
                </a:cubicBezTo>
                <a:cubicBezTo>
                  <a:pt x="105" y="206"/>
                  <a:pt x="105" y="206"/>
                  <a:pt x="105" y="206"/>
                </a:cubicBezTo>
                <a:cubicBezTo>
                  <a:pt x="104" y="206"/>
                  <a:pt x="103" y="206"/>
                  <a:pt x="103" y="206"/>
                </a:cubicBezTo>
                <a:cubicBezTo>
                  <a:pt x="102" y="206"/>
                  <a:pt x="75" y="204"/>
                  <a:pt x="74" y="144"/>
                </a:cubicBezTo>
                <a:close/>
                <a:moveTo>
                  <a:pt x="363" y="589"/>
                </a:moveTo>
                <a:cubicBezTo>
                  <a:pt x="80" y="509"/>
                  <a:pt x="80" y="509"/>
                  <a:pt x="80" y="509"/>
                </a:cubicBezTo>
                <a:cubicBezTo>
                  <a:pt x="80" y="509"/>
                  <a:pt x="79" y="509"/>
                  <a:pt x="78" y="509"/>
                </a:cubicBezTo>
                <a:cubicBezTo>
                  <a:pt x="77" y="509"/>
                  <a:pt x="51" y="506"/>
                  <a:pt x="49" y="447"/>
                </a:cubicBezTo>
                <a:cubicBezTo>
                  <a:pt x="49" y="426"/>
                  <a:pt x="53" y="411"/>
                  <a:pt x="60" y="403"/>
                </a:cubicBezTo>
                <a:cubicBezTo>
                  <a:pt x="65" y="398"/>
                  <a:pt x="71" y="397"/>
                  <a:pt x="75" y="397"/>
                </a:cubicBezTo>
                <a:cubicBezTo>
                  <a:pt x="77" y="397"/>
                  <a:pt x="78" y="398"/>
                  <a:pt x="78" y="398"/>
                </a:cubicBezTo>
                <a:cubicBezTo>
                  <a:pt x="78" y="398"/>
                  <a:pt x="78" y="398"/>
                  <a:pt x="78" y="398"/>
                </a:cubicBezTo>
                <a:cubicBezTo>
                  <a:pt x="366" y="491"/>
                  <a:pt x="366" y="491"/>
                  <a:pt x="366" y="491"/>
                </a:cubicBezTo>
                <a:lnTo>
                  <a:pt x="363" y="589"/>
                </a:lnTo>
                <a:close/>
                <a:moveTo>
                  <a:pt x="734" y="489"/>
                </a:moveTo>
                <a:cubicBezTo>
                  <a:pt x="734" y="493"/>
                  <a:pt x="735" y="497"/>
                  <a:pt x="735" y="500"/>
                </a:cubicBezTo>
                <a:cubicBezTo>
                  <a:pt x="379" y="589"/>
                  <a:pt x="379" y="589"/>
                  <a:pt x="379" y="589"/>
                </a:cubicBezTo>
                <a:cubicBezTo>
                  <a:pt x="382" y="492"/>
                  <a:pt x="382" y="492"/>
                  <a:pt x="382" y="492"/>
                </a:cubicBezTo>
                <a:cubicBezTo>
                  <a:pt x="458" y="477"/>
                  <a:pt x="458" y="477"/>
                  <a:pt x="458" y="477"/>
                </a:cubicBezTo>
                <a:cubicBezTo>
                  <a:pt x="469" y="479"/>
                  <a:pt x="469" y="479"/>
                  <a:pt x="469" y="479"/>
                </a:cubicBezTo>
                <a:cubicBezTo>
                  <a:pt x="512" y="466"/>
                  <a:pt x="512" y="466"/>
                  <a:pt x="512" y="466"/>
                </a:cubicBezTo>
                <a:cubicBezTo>
                  <a:pt x="706" y="426"/>
                  <a:pt x="706" y="426"/>
                  <a:pt x="706" y="426"/>
                </a:cubicBezTo>
                <a:cubicBezTo>
                  <a:pt x="743" y="418"/>
                  <a:pt x="743" y="418"/>
                  <a:pt x="743" y="418"/>
                </a:cubicBezTo>
                <a:cubicBezTo>
                  <a:pt x="731" y="440"/>
                  <a:pt x="732" y="470"/>
                  <a:pt x="734" y="489"/>
                </a:cubicBezTo>
                <a:close/>
                <a:moveTo>
                  <a:pt x="754" y="358"/>
                </a:moveTo>
                <a:cubicBezTo>
                  <a:pt x="753" y="358"/>
                  <a:pt x="752" y="358"/>
                  <a:pt x="752" y="358"/>
                </a:cubicBezTo>
                <a:cubicBezTo>
                  <a:pt x="725" y="365"/>
                  <a:pt x="725" y="365"/>
                  <a:pt x="725" y="365"/>
                </a:cubicBezTo>
                <a:cubicBezTo>
                  <a:pt x="469" y="437"/>
                  <a:pt x="469" y="437"/>
                  <a:pt x="469" y="437"/>
                </a:cubicBezTo>
                <a:cubicBezTo>
                  <a:pt x="466" y="340"/>
                  <a:pt x="466" y="340"/>
                  <a:pt x="466" y="340"/>
                </a:cubicBezTo>
                <a:cubicBezTo>
                  <a:pt x="550" y="313"/>
                  <a:pt x="550" y="313"/>
                  <a:pt x="550" y="313"/>
                </a:cubicBezTo>
                <a:cubicBezTo>
                  <a:pt x="753" y="246"/>
                  <a:pt x="753" y="246"/>
                  <a:pt x="753" y="246"/>
                </a:cubicBezTo>
                <a:cubicBezTo>
                  <a:pt x="753" y="246"/>
                  <a:pt x="764" y="244"/>
                  <a:pt x="772" y="252"/>
                </a:cubicBezTo>
                <a:cubicBezTo>
                  <a:pt x="779" y="260"/>
                  <a:pt x="783" y="275"/>
                  <a:pt x="782" y="296"/>
                </a:cubicBezTo>
                <a:cubicBezTo>
                  <a:pt x="781" y="355"/>
                  <a:pt x="755" y="357"/>
                  <a:pt x="754" y="358"/>
                </a:cubicBezTo>
                <a:close/>
              </a:path>
            </a:pathLst>
          </a:custGeom>
          <a:solidFill>
            <a:srgbClr val="2E8102"/>
          </a:solidFill>
          <a:ln>
            <a:noFill/>
          </a:ln>
        </p:spPr>
        <p:txBody>
          <a:bodyPr vert="horz" wrap="square" lIns="91440" tIns="45720" rIns="91440" bIns="45720" numCol="1" anchor="t" anchorCtr="0" compatLnSpc="1"/>
          <a:lstStyle/>
          <a:p>
            <a:endParaRPr lang="zh-CN" altLang="en-US" sz="1325"/>
          </a:p>
        </p:txBody>
      </p:sp>
      <p:sp>
        <p:nvSpPr>
          <p:cNvPr id="10" name="灯片编号占位符 9"/>
          <p:cNvSpPr>
            <a:spLocks noGrp="1"/>
          </p:cNvSpPr>
          <p:nvPr>
            <p:ph type="sldNum" sz="quarter" idx="12"/>
          </p:nvPr>
        </p:nvSpPr>
        <p:spPr/>
        <p:txBody>
          <a:bodyPr/>
          <a:lstStyle/>
          <a:p>
            <a:fld id="{5A873971-3151-479D-A2F3-0E7DC3B3DC13}" type="slidenum">
              <a:rPr lang="zh-CN" altLang="en-US" smtClean="0"/>
              <a:pPr/>
              <a:t>15</a:t>
            </a:fld>
            <a:endParaRPr lang="zh-CN" altLang="en-US"/>
          </a:p>
        </p:txBody>
      </p:sp>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78" t="19777" r="54071" b="1651"/>
          <a:stretch>
            <a:fillRect/>
          </a:stretch>
        </p:blipFill>
        <p:spPr>
          <a:xfrm>
            <a:off x="0" y="-620046"/>
            <a:ext cx="12192000" cy="6887497"/>
          </a:xfrm>
          <a:prstGeom prst="rect">
            <a:avLst/>
          </a:prstGeom>
        </p:spPr>
      </p:pic>
      <p:sp>
        <p:nvSpPr>
          <p:cNvPr id="8" name="矩形 7"/>
          <p:cNvSpPr/>
          <p:nvPr/>
        </p:nvSpPr>
        <p:spPr>
          <a:xfrm>
            <a:off x="1323682" y="474347"/>
            <a:ext cx="1826141" cy="584775"/>
          </a:xfrm>
          <a:prstGeom prst="rect">
            <a:avLst/>
          </a:prstGeom>
        </p:spPr>
        <p:txBody>
          <a:bodyPr wrap="none">
            <a:spAutoFit/>
          </a:bodyPr>
          <a:lstStyle/>
          <a:p>
            <a:pPr algn="ctr" defTabSz="1087755"/>
            <a:r>
              <a:rPr lang="zh-CN" altLang="en-US" sz="3200" b="1" dirty="0" smtClean="0">
                <a:solidFill>
                  <a:srgbClr val="0000FF"/>
                </a:solidFill>
                <a:latin typeface="微软雅黑" panose="020B0503020204020204" pitchFamily="34" charset="-122"/>
                <a:ea typeface="微软雅黑" panose="020B0503020204020204" pitchFamily="34" charset="-122"/>
                <a:cs typeface="Open Sans" panose="020B0606030504020204" pitchFamily="34" charset="0"/>
              </a:rPr>
              <a:t>学制年限</a:t>
            </a:r>
            <a:endParaRPr lang="zh-CN" altLang="en-US" sz="3200" b="1" dirty="0">
              <a:solidFill>
                <a:srgbClr val="0000FF"/>
              </a:solidFill>
              <a:latin typeface="微软雅黑" panose="020B0503020204020204" pitchFamily="34" charset="-122"/>
              <a:ea typeface="微软雅黑" panose="020B0503020204020204" pitchFamily="34" charset="-122"/>
              <a:cs typeface="Open Sans" panose="020B0606030504020204" pitchFamily="34" charset="0"/>
            </a:endParaRPr>
          </a:p>
        </p:txBody>
      </p:sp>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sp>
        <p:nvSpPr>
          <p:cNvPr id="33" name="Freeform 6"/>
          <p:cNvSpPr/>
          <p:nvPr/>
        </p:nvSpPr>
        <p:spPr bwMode="auto">
          <a:xfrm>
            <a:off x="9745133" y="1354666"/>
            <a:ext cx="1699993" cy="1111091"/>
          </a:xfrm>
          <a:custGeom>
            <a:avLst/>
            <a:gdLst>
              <a:gd name="T0" fmla="*/ 675 w 675"/>
              <a:gd name="T1" fmla="*/ 90 h 411"/>
              <a:gd name="T2" fmla="*/ 505 w 675"/>
              <a:gd name="T3" fmla="*/ 45 h 411"/>
              <a:gd name="T4" fmla="*/ 338 w 675"/>
              <a:gd name="T5" fmla="*/ 0 h 411"/>
              <a:gd name="T6" fmla="*/ 170 w 675"/>
              <a:gd name="T7" fmla="*/ 45 h 411"/>
              <a:gd name="T8" fmla="*/ 0 w 675"/>
              <a:gd name="T9" fmla="*/ 90 h 411"/>
              <a:gd name="T10" fmla="*/ 0 w 675"/>
              <a:gd name="T11" fmla="*/ 90 h 411"/>
              <a:gd name="T12" fmla="*/ 0 w 675"/>
              <a:gd name="T13" fmla="*/ 411 h 411"/>
              <a:gd name="T14" fmla="*/ 675 w 675"/>
              <a:gd name="T15" fmla="*/ 411 h 411"/>
              <a:gd name="T16" fmla="*/ 675 w 675"/>
              <a:gd name="T17" fmla="*/ 90 h 411"/>
              <a:gd name="T18" fmla="*/ 675 w 675"/>
              <a:gd name="T19" fmla="*/ 9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5" h="411">
                <a:moveTo>
                  <a:pt x="675" y="90"/>
                </a:moveTo>
                <a:lnTo>
                  <a:pt x="505" y="45"/>
                </a:lnTo>
                <a:lnTo>
                  <a:pt x="338" y="0"/>
                </a:lnTo>
                <a:lnTo>
                  <a:pt x="170" y="45"/>
                </a:lnTo>
                <a:lnTo>
                  <a:pt x="0" y="90"/>
                </a:lnTo>
                <a:lnTo>
                  <a:pt x="0" y="90"/>
                </a:lnTo>
                <a:lnTo>
                  <a:pt x="0" y="411"/>
                </a:lnTo>
                <a:lnTo>
                  <a:pt x="675" y="411"/>
                </a:lnTo>
                <a:lnTo>
                  <a:pt x="675" y="90"/>
                </a:lnTo>
                <a:lnTo>
                  <a:pt x="675" y="90"/>
                </a:lnTo>
                <a:close/>
              </a:path>
            </a:pathLst>
          </a:custGeom>
          <a:solidFill>
            <a:srgbClr val="2E8102"/>
          </a:solidFill>
          <a:ln>
            <a:noFill/>
          </a:ln>
          <a:effectLst/>
        </p:spPr>
        <p:txBody>
          <a:bodyPr vert="horz" wrap="square" lIns="91440" tIns="756000" rIns="91440" bIns="45720" numCol="1" anchor="t" anchorCtr="0" compatLnSpc="1"/>
          <a:lstStyle/>
          <a:p>
            <a:pPr algn="ctr" defTabSz="913765">
              <a:lnSpc>
                <a:spcPts val="1500"/>
              </a:lnSpc>
              <a:defRPr/>
            </a:pPr>
            <a:r>
              <a:rPr lang="en-US" altLang="zh-CN" sz="4800" kern="0" dirty="0" smtClean="0">
                <a:solidFill>
                  <a:srgbClr val="FFFFFF"/>
                </a:solidFill>
                <a:latin typeface="微软雅黑" panose="020B0503020204020204" pitchFamily="34" charset="-122"/>
                <a:ea typeface="微软雅黑" panose="020B0503020204020204" pitchFamily="34" charset="-122"/>
                <a:cs typeface="UKIJ Qolyazma" pitchFamily="18" charset="0"/>
              </a:rPr>
              <a:t>2.5</a:t>
            </a:r>
            <a:r>
              <a:rPr lang="zh-CN" altLang="en-US" sz="4800" kern="0" dirty="0" smtClean="0">
                <a:solidFill>
                  <a:srgbClr val="FFFFFF"/>
                </a:solidFill>
                <a:latin typeface="微软雅黑" panose="020B0503020204020204" pitchFamily="34" charset="-122"/>
                <a:ea typeface="微软雅黑" panose="020B0503020204020204" pitchFamily="34" charset="-122"/>
                <a:cs typeface="UKIJ Qolyazma" pitchFamily="18" charset="0"/>
              </a:rPr>
              <a:t>年</a:t>
            </a:r>
            <a:r>
              <a:rPr lang="en-US" altLang="zh-CN" sz="4800" kern="0" dirty="0" smtClean="0">
                <a:solidFill>
                  <a:srgbClr val="FFFFFF"/>
                </a:solidFill>
                <a:latin typeface="微软雅黑" panose="020B0503020204020204" pitchFamily="34" charset="-122"/>
                <a:ea typeface="微软雅黑" panose="020B0503020204020204" pitchFamily="34" charset="-122"/>
                <a:cs typeface="UKIJ Qolyazma" pitchFamily="18" charset="0"/>
              </a:rPr>
              <a:t>	</a:t>
            </a:r>
            <a:endParaRPr lang="en-US" altLang="zh-CN" sz="2400" kern="0" dirty="0">
              <a:solidFill>
                <a:srgbClr val="FFFFFF"/>
              </a:solidFill>
              <a:latin typeface="微软雅黑" panose="020B0503020204020204" pitchFamily="34" charset="-122"/>
              <a:ea typeface="微软雅黑" panose="020B0503020204020204" pitchFamily="34" charset="-122"/>
              <a:cs typeface="UKIJ Qolyazma" pitchFamily="18" charset="0"/>
            </a:endParaRPr>
          </a:p>
        </p:txBody>
      </p:sp>
      <p:sp>
        <p:nvSpPr>
          <p:cNvPr id="38" name="TextBox 14"/>
          <p:cNvSpPr txBox="1"/>
          <p:nvPr/>
        </p:nvSpPr>
        <p:spPr>
          <a:xfrm>
            <a:off x="313267" y="1117599"/>
            <a:ext cx="9321800" cy="1754326"/>
          </a:xfrm>
          <a:prstGeom prst="rect">
            <a:avLst/>
          </a:prstGeom>
          <a:noFill/>
        </p:spPr>
        <p:txBody>
          <a:bodyPr wrap="square" lIns="91440" tIns="45720" rIns="91440" bIns="45720" rtlCol="0">
            <a:spAutoFit/>
          </a:bodyPr>
          <a:lstStyle/>
          <a:p>
            <a:pPr marL="342900" indent="-342900" eaLnBrk="0" hangingPunct="0">
              <a:lnSpc>
                <a:spcPct val="150000"/>
              </a:lnSpc>
              <a:spcBef>
                <a:spcPct val="20000"/>
              </a:spcBef>
            </a:pPr>
            <a:r>
              <a:rPr lang="zh-CN" altLang="en-US" sz="3200" b="1" baseline="-25000" dirty="0" smtClean="0">
                <a:latin typeface="楷体" pitchFamily="49" charset="-122"/>
                <a:ea typeface="楷体" pitchFamily="49" charset="-122"/>
              </a:rPr>
              <a:t>     </a:t>
            </a:r>
            <a:r>
              <a:rPr lang="zh-CN" altLang="en-US" sz="3600" b="1" baseline="-25000" dirty="0" smtClean="0">
                <a:latin typeface="黑体" pitchFamily="49" charset="-122"/>
                <a:ea typeface="黑体" pitchFamily="49" charset="-122"/>
              </a:rPr>
              <a:t>“助学本科二学历”采用业余学习形式，学制</a:t>
            </a:r>
            <a:r>
              <a:rPr lang="en-US" altLang="zh-CN" sz="3600" b="1" baseline="-25000" dirty="0" smtClean="0">
                <a:latin typeface="黑体" pitchFamily="49" charset="-122"/>
                <a:ea typeface="黑体" pitchFamily="49" charset="-122"/>
              </a:rPr>
              <a:t>2.5</a:t>
            </a:r>
            <a:r>
              <a:rPr lang="zh-CN" altLang="en-US" sz="3600" b="1" baseline="-25000" dirty="0" smtClean="0">
                <a:latin typeface="黑体" pitchFamily="49" charset="-122"/>
                <a:ea typeface="黑体" pitchFamily="49" charset="-122"/>
              </a:rPr>
              <a:t>年，如考生确有需要，可适当延长修业年限。离校后，对自考未通过课程可继续报名，参加学校统一组织的考试。</a:t>
            </a:r>
            <a:r>
              <a:rPr lang="zh-CN" altLang="zh-CN" sz="3600" b="1" baseline="-25000" dirty="0" smtClean="0">
                <a:latin typeface="黑体" pitchFamily="49" charset="-122"/>
                <a:ea typeface="黑体" pitchFamily="49" charset="-122"/>
              </a:rPr>
              <a:t>成绩合格者予以毕业。</a:t>
            </a:r>
            <a:endParaRPr lang="zh-CN" altLang="en-US" sz="3600" b="1" baseline="-25000" dirty="0" smtClean="0">
              <a:latin typeface="黑体" pitchFamily="49" charset="-122"/>
              <a:ea typeface="黑体" pitchFamily="49" charset="-122"/>
            </a:endParaRPr>
          </a:p>
        </p:txBody>
      </p:sp>
      <p:pic>
        <p:nvPicPr>
          <p:cNvPr id="43" name="图片 42"/>
          <p:cNvPicPr>
            <a:picLocks noChangeAspect="1"/>
          </p:cNvPicPr>
          <p:nvPr/>
        </p:nvPicPr>
        <p:blipFill rotWithShape="1">
          <a:blip r:embed="rId5" cstate="print"/>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
        <p:nvSpPr>
          <p:cNvPr id="53250" name="Rectangle 2"/>
          <p:cNvSpPr>
            <a:spLocks noChangeArrowheads="1"/>
          </p:cNvSpPr>
          <p:nvPr/>
        </p:nvSpPr>
        <p:spPr bwMode="auto">
          <a:xfrm>
            <a:off x="1337734" y="3138377"/>
            <a:ext cx="7120467" cy="4206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2588" algn="l" defTabSz="914400" rtl="0" eaLnBrk="1" fontAlgn="base" latinLnBrk="0" hangingPunct="1">
              <a:lnSpc>
                <a:spcPct val="100000"/>
              </a:lnSpc>
              <a:spcBef>
                <a:spcPct val="0"/>
              </a:spcBef>
              <a:spcAft>
                <a:spcPct val="0"/>
              </a:spcAft>
              <a:buClrTx/>
              <a:buSzTx/>
              <a:buFontTx/>
              <a:buNone/>
              <a:tabLst/>
            </a:pPr>
            <a:r>
              <a:rPr lang="zh-CN" altLang="zh-CN" sz="3200" b="1" baseline="-25000" dirty="0" smtClean="0">
                <a:solidFill>
                  <a:srgbClr val="FF0000"/>
                </a:solidFill>
                <a:latin typeface="黑体" pitchFamily="49" charset="-122"/>
                <a:ea typeface="黑体" pitchFamily="49" charset="-122"/>
              </a:rPr>
              <a:t>停办</a:t>
            </a:r>
            <a:r>
              <a:rPr lang="zh-CN" altLang="en-US" sz="3200" b="1" baseline="-25000" dirty="0" smtClean="0">
                <a:solidFill>
                  <a:srgbClr val="FF0000"/>
                </a:solidFill>
                <a:latin typeface="黑体" pitchFamily="49" charset="-122"/>
                <a:ea typeface="黑体" pitchFamily="49" charset="-122"/>
              </a:rPr>
              <a:t>的</a:t>
            </a:r>
            <a:r>
              <a:rPr lang="zh-CN" altLang="zh-CN" sz="3200" b="1" baseline="-25000" dirty="0" smtClean="0">
                <a:solidFill>
                  <a:srgbClr val="FF0000"/>
                </a:solidFill>
                <a:latin typeface="黑体" pitchFamily="49" charset="-122"/>
                <a:ea typeface="黑体" pitchFamily="49" charset="-122"/>
              </a:rPr>
              <a:t>专业完成过度时间后，将不予安排考试。</a:t>
            </a:r>
          </a:p>
        </p:txBody>
      </p:sp>
      <p:sp>
        <p:nvSpPr>
          <p:cNvPr id="53252" name="Rectangle 4"/>
          <p:cNvSpPr>
            <a:spLocks noChangeArrowheads="1"/>
          </p:cNvSpPr>
          <p:nvPr/>
        </p:nvSpPr>
        <p:spPr bwMode="auto">
          <a:xfrm>
            <a:off x="575732" y="3913686"/>
            <a:ext cx="10854267"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2588" algn="l" defTabSz="914400" rtl="0" eaLnBrk="1" fontAlgn="base" latinLnBrk="0" hangingPunct="1">
              <a:lnSpc>
                <a:spcPct val="150000"/>
              </a:lnSpc>
              <a:spcBef>
                <a:spcPct val="0"/>
              </a:spcBef>
              <a:spcAft>
                <a:spcPct val="0"/>
              </a:spcAft>
              <a:buClrTx/>
              <a:buSzTx/>
              <a:buFontTx/>
              <a:buNone/>
              <a:tabLst/>
            </a:pPr>
            <a:r>
              <a:rPr lang="zh-CN" altLang="en-US" sz="3200" b="1" dirty="0" smtClean="0">
                <a:solidFill>
                  <a:srgbClr val="0000FF"/>
                </a:solidFill>
                <a:latin typeface="微软雅黑" panose="020B0503020204020204" pitchFamily="34" charset="-122"/>
                <a:ea typeface="微软雅黑" panose="020B0503020204020204" pitchFamily="34" charset="-122"/>
                <a:cs typeface="Open Sans" panose="020B0606030504020204" pitchFamily="34" charset="0"/>
              </a:rPr>
              <a:t>退学、休学</a:t>
            </a:r>
          </a:p>
          <a:p>
            <a:pPr marL="0" marR="0" lvl="0" indent="382588" algn="l" defTabSz="914400" rtl="0" eaLnBrk="0" fontAlgn="base" latinLnBrk="0" hangingPunct="0">
              <a:lnSpc>
                <a:spcPct val="150000"/>
              </a:lnSpc>
              <a:spcBef>
                <a:spcPct val="0"/>
              </a:spcBef>
              <a:spcAft>
                <a:spcPct val="0"/>
              </a:spcAft>
              <a:buClrTx/>
              <a:buSzTx/>
              <a:buFontTx/>
              <a:buNone/>
              <a:tabLst/>
            </a:pPr>
            <a:r>
              <a:rPr lang="zh-CN" altLang="en-US" sz="3600" b="1" baseline="-25000" dirty="0" smtClean="0">
                <a:latin typeface="楷体" pitchFamily="49" charset="-122"/>
                <a:ea typeface="楷体" pitchFamily="49" charset="-122"/>
              </a:rPr>
              <a:t>    </a:t>
            </a:r>
            <a:r>
              <a:rPr lang="zh-CN" altLang="en-US" sz="3600" b="1" baseline="-25000" dirty="0" smtClean="0">
                <a:latin typeface="黑体" pitchFamily="49" charset="-122"/>
                <a:ea typeface="黑体" pitchFamily="49" charset="-122"/>
              </a:rPr>
              <a:t>需向二学历辅导员提出书面报告，经审批后报相关自考办备案。</a:t>
            </a:r>
          </a:p>
        </p:txBody>
      </p:sp>
      <p:sp>
        <p:nvSpPr>
          <p:cNvPr id="10" name="灯片编号占位符 9"/>
          <p:cNvSpPr>
            <a:spLocks noGrp="1"/>
          </p:cNvSpPr>
          <p:nvPr>
            <p:ph type="sldNum" sz="quarter" idx="12"/>
          </p:nvPr>
        </p:nvSpPr>
        <p:spPr/>
        <p:txBody>
          <a:bodyPr/>
          <a:lstStyle/>
          <a:p>
            <a:fld id="{5A873971-3151-479D-A2F3-0E7DC3B3DC13}" type="slidenum">
              <a:rPr lang="zh-CN" altLang="en-US" smtClean="0"/>
              <a:pPr/>
              <a:t>16</a:t>
            </a:fld>
            <a:endParaRPr lang="zh-CN" altLang="en-US"/>
          </a:p>
        </p:txBody>
      </p:sp>
    </p:spTree>
  </p:cSld>
  <p:clrMapOvr>
    <a:masterClrMapping/>
  </p:clrMapOvr>
  <p:transition spd="slow">
    <p:pull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pic>
        <p:nvPicPr>
          <p:cNvPr id="2" name="图片 1"/>
          <p:cNvPicPr>
            <a:picLocks noChangeAspect="1"/>
          </p:cNvPicPr>
          <p:nvPr/>
        </p:nvPicPr>
        <p:blipFill>
          <a:blip r:embed="rId4" cstate="print"/>
          <a:stretch>
            <a:fillRect/>
          </a:stretch>
        </p:blipFill>
        <p:spPr>
          <a:xfrm>
            <a:off x="-119362" y="-220133"/>
            <a:ext cx="12311362" cy="6858000"/>
          </a:xfrm>
          <a:prstGeom prst="rect">
            <a:avLst/>
          </a:prstGeom>
        </p:spPr>
      </p:pic>
      <p:sp>
        <p:nvSpPr>
          <p:cNvPr id="8" name="TextBox 6"/>
          <p:cNvSpPr txBox="1">
            <a:spLocks noChangeArrowheads="1"/>
          </p:cNvSpPr>
          <p:nvPr/>
        </p:nvSpPr>
        <p:spPr bwMode="auto">
          <a:xfrm>
            <a:off x="5325133" y="2169351"/>
            <a:ext cx="39035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6000" b="1" spc="301" dirty="0" smtClean="0">
                <a:solidFill>
                  <a:srgbClr val="006600"/>
                </a:solidFill>
                <a:latin typeface="迷你简行楷" pitchFamily="65" charset="-122"/>
                <a:ea typeface="迷你简行楷" pitchFamily="65" charset="-122"/>
              </a:rPr>
              <a:t>免考规定</a:t>
            </a:r>
            <a:endParaRPr lang="zh-CN" altLang="en-US" sz="6000" b="1" spc="301" dirty="0">
              <a:solidFill>
                <a:srgbClr val="006600"/>
              </a:solidFill>
              <a:latin typeface="迷你简行楷" pitchFamily="65" charset="-122"/>
              <a:ea typeface="迷你简行楷" pitchFamily="65" charset="-122"/>
            </a:endParaRPr>
          </a:p>
        </p:txBody>
      </p:sp>
      <p:sp>
        <p:nvSpPr>
          <p:cNvPr id="11" name="六边形 10"/>
          <p:cNvSpPr/>
          <p:nvPr/>
        </p:nvSpPr>
        <p:spPr>
          <a:xfrm>
            <a:off x="3892075" y="2180237"/>
            <a:ext cx="1045924" cy="901784"/>
          </a:xfrm>
          <a:prstGeom prst="hexagon">
            <a:avLst/>
          </a:prstGeom>
          <a:solidFill>
            <a:srgbClr val="2E8102"/>
          </a:solidFill>
          <a:ln w="25400" cap="flat" cmpd="sng" algn="ctr">
            <a:noFill/>
            <a:prstDash val="solid"/>
          </a:ln>
          <a:effectLst/>
        </p:spPr>
        <p:txBody>
          <a:bodyPr rtlCol="0" anchor="ctr"/>
          <a:lstStyle/>
          <a:p>
            <a:pPr algn="ctr" defTabSz="914400">
              <a:defRPr/>
            </a:pPr>
            <a:endParaRPr lang="zh-CN" altLang="en-US" sz="1325" kern="0" dirty="0">
              <a:solidFill>
                <a:srgbClr val="065E03"/>
              </a:solidFill>
              <a:latin typeface="Calibri" panose="020F0502020204030204"/>
              <a:ea typeface="宋体" panose="02010600030101010101" pitchFamily="2" charset="-122"/>
            </a:endParaRPr>
          </a:p>
        </p:txBody>
      </p:sp>
      <p:sp>
        <p:nvSpPr>
          <p:cNvPr id="6" name="灯片编号占位符 5"/>
          <p:cNvSpPr>
            <a:spLocks noGrp="1"/>
          </p:cNvSpPr>
          <p:nvPr>
            <p:ph type="sldNum" sz="quarter" idx="12"/>
          </p:nvPr>
        </p:nvSpPr>
        <p:spPr/>
        <p:txBody>
          <a:bodyPr/>
          <a:lstStyle/>
          <a:p>
            <a:fld id="{5A873971-3151-479D-A2F3-0E7DC3B3DC13}" type="slidenum">
              <a:rPr lang="zh-CN" altLang="en-US" smtClean="0"/>
              <a:pPr/>
              <a:t>17</a:t>
            </a:fld>
            <a:endParaRPr lang="zh-CN" altLang="en-US"/>
          </a:p>
        </p:txBody>
      </p:sp>
    </p:spTree>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393151" y="321945"/>
            <a:ext cx="2213649" cy="584775"/>
          </a:xfrm>
          <a:prstGeom prst="rect">
            <a:avLst/>
          </a:prstGeom>
        </p:spPr>
        <p:txBody>
          <a:bodyPr wrap="square">
            <a:spAutoFit/>
          </a:bodyPr>
          <a:lstStyle/>
          <a:p>
            <a:pPr algn="ctr" defTabSz="1087755"/>
            <a:r>
              <a:rPr lang="zh-CN" altLang="en-US" sz="3200" b="1" dirty="0" smtClean="0">
                <a:solidFill>
                  <a:srgbClr val="0000FF"/>
                </a:solidFill>
                <a:latin typeface="微软雅黑" panose="020B0503020204020204" pitchFamily="34" charset="-122"/>
                <a:ea typeface="微软雅黑" panose="020B0503020204020204" pitchFamily="34" charset="-122"/>
                <a:cs typeface="Open Sans" panose="020B0606030504020204" pitchFamily="34" charset="0"/>
              </a:rPr>
              <a:t>免考规定</a:t>
            </a:r>
            <a:endParaRPr lang="zh-CN" altLang="en-US" sz="3200" b="1" dirty="0">
              <a:solidFill>
                <a:srgbClr val="0000FF"/>
              </a:solidFill>
              <a:latin typeface="微软雅黑" panose="020B0503020204020204" pitchFamily="34" charset="-122"/>
              <a:ea typeface="微软雅黑" panose="020B0503020204020204" pitchFamily="34" charset="-122"/>
              <a:cs typeface="Open Sans" panose="020B0606030504020204" pitchFamily="34" charset="0"/>
            </a:endParaRPr>
          </a:p>
        </p:txBody>
      </p:sp>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sp>
        <p:nvSpPr>
          <p:cNvPr id="90" name="Freeform 42"/>
          <p:cNvSpPr/>
          <p:nvPr/>
        </p:nvSpPr>
        <p:spPr bwMode="auto">
          <a:xfrm>
            <a:off x="2048932" y="1041400"/>
            <a:ext cx="4233334" cy="1820334"/>
          </a:xfrm>
          <a:custGeom>
            <a:avLst/>
            <a:gdLst>
              <a:gd name="T0" fmla="*/ 0 w 4673"/>
              <a:gd name="T1" fmla="*/ 739775 h 1547"/>
              <a:gd name="T2" fmla="*/ 0 w 4673"/>
              <a:gd name="T3" fmla="*/ 0 h 1547"/>
              <a:gd name="T4" fmla="*/ 3246437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82779" tIns="41389" rIns="82779" bIns="41389"/>
          <a:lstStyle/>
          <a:p>
            <a:endParaRPr lang="zh-CN" altLang="en-US" sz="2420">
              <a:latin typeface="微软雅黑" panose="020B0503020204020204" pitchFamily="34" charset="-122"/>
              <a:ea typeface="微软雅黑" panose="020B0503020204020204" pitchFamily="34" charset="-122"/>
            </a:endParaRPr>
          </a:p>
        </p:txBody>
      </p:sp>
      <p:sp>
        <p:nvSpPr>
          <p:cNvPr id="91" name="Freeform 42"/>
          <p:cNvSpPr/>
          <p:nvPr/>
        </p:nvSpPr>
        <p:spPr bwMode="auto">
          <a:xfrm flipH="1">
            <a:off x="7262695" y="1131485"/>
            <a:ext cx="2956571" cy="1239182"/>
          </a:xfrm>
          <a:custGeom>
            <a:avLst/>
            <a:gdLst>
              <a:gd name="T0" fmla="*/ 0 w 4673"/>
              <a:gd name="T1" fmla="*/ 739775 h 1547"/>
              <a:gd name="T2" fmla="*/ 0 w 4673"/>
              <a:gd name="T3" fmla="*/ 0 h 1547"/>
              <a:gd name="T4" fmla="*/ 3246438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82779" tIns="41389" rIns="82779" bIns="41389"/>
          <a:lstStyle/>
          <a:p>
            <a:endParaRPr lang="zh-CN" altLang="en-US" sz="2420">
              <a:latin typeface="微软雅黑" panose="020B0503020204020204" pitchFamily="34" charset="-122"/>
              <a:ea typeface="微软雅黑" panose="020B0503020204020204" pitchFamily="34" charset="-122"/>
            </a:endParaRPr>
          </a:p>
        </p:txBody>
      </p:sp>
      <p:sp>
        <p:nvSpPr>
          <p:cNvPr id="92" name="Freeform 42"/>
          <p:cNvSpPr/>
          <p:nvPr/>
        </p:nvSpPr>
        <p:spPr bwMode="auto">
          <a:xfrm flipV="1">
            <a:off x="1686107" y="5404396"/>
            <a:ext cx="2938300" cy="668997"/>
          </a:xfrm>
          <a:custGeom>
            <a:avLst/>
            <a:gdLst>
              <a:gd name="T0" fmla="*/ 0 w 4673"/>
              <a:gd name="T1" fmla="*/ 738187 h 1547"/>
              <a:gd name="T2" fmla="*/ 0 w 4673"/>
              <a:gd name="T3" fmla="*/ 0 h 1547"/>
              <a:gd name="T4" fmla="*/ 3246437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82779" tIns="41389" rIns="82779" bIns="41389"/>
          <a:lstStyle/>
          <a:p>
            <a:endParaRPr lang="zh-CN" altLang="en-US" sz="2420">
              <a:latin typeface="微软雅黑" panose="020B0503020204020204" pitchFamily="34" charset="-122"/>
              <a:ea typeface="微软雅黑" panose="020B0503020204020204" pitchFamily="34" charset="-122"/>
            </a:endParaRPr>
          </a:p>
        </p:txBody>
      </p:sp>
      <p:sp>
        <p:nvSpPr>
          <p:cNvPr id="93" name="Freeform 42"/>
          <p:cNvSpPr/>
          <p:nvPr/>
        </p:nvSpPr>
        <p:spPr bwMode="auto">
          <a:xfrm flipH="1" flipV="1">
            <a:off x="7626761" y="4989528"/>
            <a:ext cx="3261371" cy="1148804"/>
          </a:xfrm>
          <a:custGeom>
            <a:avLst/>
            <a:gdLst>
              <a:gd name="T0" fmla="*/ 0 w 4673"/>
              <a:gd name="T1" fmla="*/ 738187 h 1547"/>
              <a:gd name="T2" fmla="*/ 0 w 4673"/>
              <a:gd name="T3" fmla="*/ 0 h 1547"/>
              <a:gd name="T4" fmla="*/ 3246438 w 4673"/>
              <a:gd name="T5" fmla="*/ 0 h 1547"/>
              <a:gd name="T6" fmla="*/ 0 60000 65536"/>
              <a:gd name="T7" fmla="*/ 0 60000 65536"/>
              <a:gd name="T8" fmla="*/ 0 60000 65536"/>
            </a:gdLst>
            <a:ahLst/>
            <a:cxnLst>
              <a:cxn ang="T6">
                <a:pos x="T0" y="T1"/>
              </a:cxn>
              <a:cxn ang="T7">
                <a:pos x="T2" y="T3"/>
              </a:cxn>
              <a:cxn ang="T8">
                <a:pos x="T4" y="T5"/>
              </a:cxn>
            </a:cxnLst>
            <a:rect l="0" t="0" r="r" b="b"/>
            <a:pathLst>
              <a:path w="4673" h="1547">
                <a:moveTo>
                  <a:pt x="0" y="1547"/>
                </a:moveTo>
                <a:lnTo>
                  <a:pt x="0" y="0"/>
                </a:lnTo>
                <a:lnTo>
                  <a:pt x="4673" y="0"/>
                </a:lnTo>
              </a:path>
            </a:pathLst>
          </a:custGeom>
          <a:noFill/>
          <a:ln w="9" cap="flat" cmpd="sng">
            <a:solidFill>
              <a:srgbClr val="7F7F7F"/>
            </a:solidFill>
            <a:prstDash val="dash"/>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82779" tIns="41389" rIns="82779" bIns="41389"/>
          <a:lstStyle/>
          <a:p>
            <a:endParaRPr lang="zh-CN" altLang="en-US" sz="2420">
              <a:latin typeface="微软雅黑" panose="020B0503020204020204" pitchFamily="34" charset="-122"/>
              <a:ea typeface="微软雅黑" panose="020B0503020204020204" pitchFamily="34" charset="-122"/>
            </a:endParaRPr>
          </a:p>
        </p:txBody>
      </p:sp>
      <p:sp>
        <p:nvSpPr>
          <p:cNvPr id="94" name="矩形 32"/>
          <p:cNvSpPr>
            <a:spLocks noChangeArrowheads="1"/>
          </p:cNvSpPr>
          <p:nvPr/>
        </p:nvSpPr>
        <p:spPr bwMode="auto">
          <a:xfrm>
            <a:off x="0" y="2799243"/>
            <a:ext cx="12192000" cy="1043060"/>
          </a:xfrm>
          <a:prstGeom prst="rect">
            <a:avLst/>
          </a:prstGeom>
          <a:solidFill>
            <a:schemeClr val="bg1">
              <a:lumMod val="85000"/>
            </a:schemeClr>
          </a:solidFill>
          <a:ln>
            <a:noFill/>
          </a:ln>
        </p:spPr>
        <p:txBody>
          <a:bodyPr lIns="82779" tIns="41389" rIns="82779" bIns="41389"/>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600">
              <a:solidFill>
                <a:schemeClr val="tx1"/>
              </a:solidFill>
              <a:latin typeface="微软雅黑" panose="020B0503020204020204" pitchFamily="34" charset="-122"/>
            </a:endParaRPr>
          </a:p>
        </p:txBody>
      </p:sp>
      <p:sp>
        <p:nvSpPr>
          <p:cNvPr id="95" name="TextBox 33"/>
          <p:cNvSpPr txBox="1">
            <a:spLocks noChangeArrowheads="1"/>
          </p:cNvSpPr>
          <p:nvPr/>
        </p:nvSpPr>
        <p:spPr bwMode="auto">
          <a:xfrm>
            <a:off x="4271803" y="3679814"/>
            <a:ext cx="167239" cy="493699"/>
          </a:xfrm>
          <a:prstGeom prst="rect">
            <a:avLst/>
          </a:prstGeom>
          <a:noFill/>
          <a:ln>
            <a:noFill/>
          </a:ln>
        </p:spPr>
        <p:txBody>
          <a:bodyPr wrap="none" lIns="82779" tIns="41389" rIns="82779" bIns="4138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2665" b="1" dirty="0">
              <a:solidFill>
                <a:schemeClr val="tx1">
                  <a:lumMod val="75000"/>
                  <a:lumOff val="25000"/>
                </a:schemeClr>
              </a:solidFill>
              <a:latin typeface="微软雅黑" panose="020B0503020204020204" pitchFamily="34" charset="-122"/>
            </a:endParaRPr>
          </a:p>
        </p:txBody>
      </p:sp>
      <p:grpSp>
        <p:nvGrpSpPr>
          <p:cNvPr id="96" name="组合 34"/>
          <p:cNvGrpSpPr/>
          <p:nvPr/>
        </p:nvGrpSpPr>
        <p:grpSpPr bwMode="auto">
          <a:xfrm>
            <a:off x="1178910" y="1373119"/>
            <a:ext cx="785358" cy="658881"/>
            <a:chOff x="0" y="0"/>
            <a:chExt cx="1154113" cy="1155699"/>
          </a:xfrm>
          <a:solidFill>
            <a:schemeClr val="bg1">
              <a:lumMod val="65000"/>
            </a:schemeClr>
          </a:solidFill>
        </p:grpSpPr>
        <p:sp>
          <p:nvSpPr>
            <p:cNvPr id="97" name="Oval 30"/>
            <p:cNvSpPr>
              <a:spLocks noChangeArrowheads="1"/>
            </p:cNvSpPr>
            <p:nvPr/>
          </p:nvSpPr>
          <p:spPr bwMode="auto">
            <a:xfrm>
              <a:off x="0" y="0"/>
              <a:ext cx="1154113" cy="1155699"/>
            </a:xfrm>
            <a:prstGeom prst="ellipse">
              <a:avLst/>
            </a:prstGeom>
            <a:solidFill>
              <a:srgbClr val="2E8102"/>
            </a:solidFill>
            <a:ln w="63500">
              <a:solidFill>
                <a:schemeClr val="bg1"/>
              </a:solidFill>
              <a:round/>
            </a:ln>
            <a:effectLst>
              <a:outerShdw blurRad="101600" dist="38100" dir="8100000" algn="tr" rotWithShape="0">
                <a:prstClr val="black">
                  <a:alpha val="40000"/>
                </a:prstClr>
              </a:outerShdw>
            </a:effectLst>
          </p:spPr>
          <p:txBody>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600">
                <a:solidFill>
                  <a:schemeClr val="tx1"/>
                </a:solidFill>
                <a:latin typeface="微软雅黑" panose="020B0503020204020204" pitchFamily="34" charset="-122"/>
              </a:endParaRPr>
            </a:p>
          </p:txBody>
        </p:sp>
        <p:sp>
          <p:nvSpPr>
            <p:cNvPr id="98" name="Freeform 34"/>
            <p:cNvSpPr>
              <a:spLocks noEditPoints="1"/>
            </p:cNvSpPr>
            <p:nvPr/>
          </p:nvSpPr>
          <p:spPr bwMode="auto">
            <a:xfrm>
              <a:off x="266700" y="128587"/>
              <a:ext cx="638175" cy="868362"/>
            </a:xfrm>
            <a:custGeom>
              <a:avLst/>
              <a:gdLst>
                <a:gd name="T0" fmla="*/ 128715 w 709"/>
                <a:gd name="T1" fmla="*/ 322149 h 965"/>
                <a:gd name="T2" fmla="*/ 196223 w 709"/>
                <a:gd name="T3" fmla="*/ 480524 h 965"/>
                <a:gd name="T4" fmla="*/ 251130 w 709"/>
                <a:gd name="T5" fmla="*/ 607403 h 965"/>
                <a:gd name="T6" fmla="*/ 374444 w 709"/>
                <a:gd name="T7" fmla="*/ 611003 h 965"/>
                <a:gd name="T8" fmla="*/ 401447 w 709"/>
                <a:gd name="T9" fmla="*/ 560611 h 965"/>
                <a:gd name="T10" fmla="*/ 469855 w 709"/>
                <a:gd name="T11" fmla="*/ 432831 h 965"/>
                <a:gd name="T12" fmla="*/ 319538 w 709"/>
                <a:gd name="T13" fmla="*/ 132279 h 965"/>
                <a:gd name="T14" fmla="*/ 264631 w 709"/>
                <a:gd name="T15" fmla="*/ 650597 h 965"/>
                <a:gd name="T16" fmla="*/ 201624 w 709"/>
                <a:gd name="T17" fmla="*/ 578608 h 965"/>
                <a:gd name="T18" fmla="*/ 135916 w 709"/>
                <a:gd name="T19" fmla="*/ 455328 h 965"/>
                <a:gd name="T20" fmla="*/ 319538 w 709"/>
                <a:gd name="T21" fmla="*/ 91785 h 965"/>
                <a:gd name="T22" fmla="*/ 503159 w 709"/>
                <a:gd name="T23" fmla="*/ 455328 h 965"/>
                <a:gd name="T24" fmla="*/ 436551 w 709"/>
                <a:gd name="T25" fmla="*/ 578608 h 965"/>
                <a:gd name="T26" fmla="*/ 374444 w 709"/>
                <a:gd name="T27" fmla="*/ 650597 h 965"/>
                <a:gd name="T28" fmla="*/ 228627 w 709"/>
                <a:gd name="T29" fmla="*/ 778376 h 965"/>
                <a:gd name="T30" fmla="*/ 383445 w 709"/>
                <a:gd name="T31" fmla="*/ 807172 h 965"/>
                <a:gd name="T32" fmla="*/ 383445 w 709"/>
                <a:gd name="T33" fmla="*/ 748681 h 965"/>
                <a:gd name="T34" fmla="*/ 246629 w 709"/>
                <a:gd name="T35" fmla="*/ 796373 h 965"/>
                <a:gd name="T36" fmla="*/ 395146 w 709"/>
                <a:gd name="T37" fmla="*/ 796373 h 965"/>
                <a:gd name="T38" fmla="*/ 413149 w 709"/>
                <a:gd name="T39" fmla="*/ 778376 h 965"/>
                <a:gd name="T40" fmla="*/ 228627 w 709"/>
                <a:gd name="T41" fmla="*/ 685691 h 965"/>
                <a:gd name="T42" fmla="*/ 413149 w 709"/>
                <a:gd name="T43" fmla="*/ 778376 h 965"/>
                <a:gd name="T44" fmla="*/ 411348 w 709"/>
                <a:gd name="T45" fmla="*/ 362642 h 965"/>
                <a:gd name="T46" fmla="*/ 349241 w 709"/>
                <a:gd name="T47" fmla="*/ 424733 h 965"/>
                <a:gd name="T48" fmla="*/ 288934 w 709"/>
                <a:gd name="T49" fmla="*/ 424733 h 965"/>
                <a:gd name="T50" fmla="*/ 226827 w 709"/>
                <a:gd name="T51" fmla="*/ 362642 h 965"/>
                <a:gd name="T52" fmla="*/ 226827 w 709"/>
                <a:gd name="T53" fmla="*/ 302352 h 965"/>
                <a:gd name="T54" fmla="*/ 288934 w 709"/>
                <a:gd name="T55" fmla="*/ 239362 h 965"/>
                <a:gd name="T56" fmla="*/ 349241 w 709"/>
                <a:gd name="T57" fmla="*/ 239362 h 965"/>
                <a:gd name="T58" fmla="*/ 411348 w 709"/>
                <a:gd name="T59" fmla="*/ 302352 h 965"/>
                <a:gd name="T60" fmla="*/ 612972 w 709"/>
                <a:gd name="T61" fmla="*/ 293353 h 965"/>
                <a:gd name="T62" fmla="*/ 580568 w 709"/>
                <a:gd name="T63" fmla="*/ 322149 h 965"/>
                <a:gd name="T64" fmla="*/ 612972 w 709"/>
                <a:gd name="T65" fmla="*/ 341046 h 965"/>
                <a:gd name="T66" fmla="*/ 612972 w 709"/>
                <a:gd name="T67" fmla="*/ 293353 h 965"/>
                <a:gd name="T68" fmla="*/ 542764 w 709"/>
                <a:gd name="T69" fmla="*/ 127780 h 965"/>
                <a:gd name="T70" fmla="*/ 509460 w 709"/>
                <a:gd name="T71" fmla="*/ 94485 h 965"/>
                <a:gd name="T72" fmla="*/ 518461 w 709"/>
                <a:gd name="T73" fmla="*/ 152976 h 965"/>
                <a:gd name="T74" fmla="*/ 342040 w 709"/>
                <a:gd name="T75" fmla="*/ 61190 h 965"/>
                <a:gd name="T76" fmla="*/ 318637 w 709"/>
                <a:gd name="T77" fmla="*/ 0 h 965"/>
                <a:gd name="T78" fmla="*/ 294335 w 709"/>
                <a:gd name="T79" fmla="*/ 61190 h 965"/>
                <a:gd name="T80" fmla="*/ 117014 w 709"/>
                <a:gd name="T81" fmla="*/ 155675 h 965"/>
                <a:gd name="T82" fmla="*/ 127815 w 709"/>
                <a:gd name="T83" fmla="*/ 98084 h 965"/>
                <a:gd name="T84" fmla="*/ 93611 w 709"/>
                <a:gd name="T85" fmla="*/ 132279 h 965"/>
                <a:gd name="T86" fmla="*/ 57607 w 709"/>
                <a:gd name="T87" fmla="*/ 322149 h 965"/>
                <a:gd name="T88" fmla="*/ 25203 w 709"/>
                <a:gd name="T89" fmla="*/ 293353 h 965"/>
                <a:gd name="T90" fmla="*/ 25203 w 709"/>
                <a:gd name="T91" fmla="*/ 341046 h 965"/>
                <a:gd name="T92" fmla="*/ 57607 w 709"/>
                <a:gd name="T93" fmla="*/ 322149 h 96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09" h="965">
                  <a:moveTo>
                    <a:pt x="355" y="147"/>
                  </a:moveTo>
                  <a:cubicBezTo>
                    <a:pt x="238" y="147"/>
                    <a:pt x="143" y="241"/>
                    <a:pt x="143" y="358"/>
                  </a:cubicBezTo>
                  <a:cubicBezTo>
                    <a:pt x="143" y="414"/>
                    <a:pt x="187" y="481"/>
                    <a:pt x="188" y="481"/>
                  </a:cubicBezTo>
                  <a:cubicBezTo>
                    <a:pt x="197" y="496"/>
                    <a:pt x="210" y="519"/>
                    <a:pt x="218" y="534"/>
                  </a:cubicBezTo>
                  <a:lnTo>
                    <a:pt x="264" y="623"/>
                  </a:lnTo>
                  <a:cubicBezTo>
                    <a:pt x="272" y="639"/>
                    <a:pt x="279" y="662"/>
                    <a:pt x="279" y="675"/>
                  </a:cubicBezTo>
                  <a:cubicBezTo>
                    <a:pt x="279" y="675"/>
                    <a:pt x="284" y="679"/>
                    <a:pt x="294" y="679"/>
                  </a:cubicBezTo>
                  <a:lnTo>
                    <a:pt x="416" y="679"/>
                  </a:lnTo>
                  <a:cubicBezTo>
                    <a:pt x="425" y="679"/>
                    <a:pt x="430" y="675"/>
                    <a:pt x="431" y="674"/>
                  </a:cubicBezTo>
                  <a:cubicBezTo>
                    <a:pt x="430" y="662"/>
                    <a:pt x="437" y="639"/>
                    <a:pt x="446" y="623"/>
                  </a:cubicBezTo>
                  <a:lnTo>
                    <a:pt x="491" y="534"/>
                  </a:lnTo>
                  <a:cubicBezTo>
                    <a:pt x="499" y="519"/>
                    <a:pt x="513" y="495"/>
                    <a:pt x="522" y="481"/>
                  </a:cubicBezTo>
                  <a:cubicBezTo>
                    <a:pt x="537" y="458"/>
                    <a:pt x="566" y="402"/>
                    <a:pt x="566" y="358"/>
                  </a:cubicBezTo>
                  <a:cubicBezTo>
                    <a:pt x="566" y="241"/>
                    <a:pt x="471" y="147"/>
                    <a:pt x="355" y="147"/>
                  </a:cubicBezTo>
                  <a:close/>
                  <a:moveTo>
                    <a:pt x="416" y="723"/>
                  </a:moveTo>
                  <a:lnTo>
                    <a:pt x="294" y="723"/>
                  </a:lnTo>
                  <a:cubicBezTo>
                    <a:pt x="261" y="723"/>
                    <a:pt x="235" y="702"/>
                    <a:pt x="235" y="675"/>
                  </a:cubicBezTo>
                  <a:cubicBezTo>
                    <a:pt x="235" y="671"/>
                    <a:pt x="231" y="656"/>
                    <a:pt x="224" y="643"/>
                  </a:cubicBezTo>
                  <a:lnTo>
                    <a:pt x="179" y="554"/>
                  </a:lnTo>
                  <a:cubicBezTo>
                    <a:pt x="172" y="540"/>
                    <a:pt x="159" y="519"/>
                    <a:pt x="151" y="506"/>
                  </a:cubicBezTo>
                  <a:cubicBezTo>
                    <a:pt x="145" y="498"/>
                    <a:pt x="99" y="425"/>
                    <a:pt x="99" y="358"/>
                  </a:cubicBezTo>
                  <a:cubicBezTo>
                    <a:pt x="99" y="217"/>
                    <a:pt x="214" y="102"/>
                    <a:pt x="355" y="102"/>
                  </a:cubicBezTo>
                  <a:cubicBezTo>
                    <a:pt x="495" y="102"/>
                    <a:pt x="610" y="217"/>
                    <a:pt x="610" y="358"/>
                  </a:cubicBezTo>
                  <a:cubicBezTo>
                    <a:pt x="610" y="425"/>
                    <a:pt x="564" y="498"/>
                    <a:pt x="559" y="506"/>
                  </a:cubicBezTo>
                  <a:cubicBezTo>
                    <a:pt x="550" y="518"/>
                    <a:pt x="537" y="541"/>
                    <a:pt x="530" y="554"/>
                  </a:cubicBezTo>
                  <a:lnTo>
                    <a:pt x="485" y="643"/>
                  </a:lnTo>
                  <a:cubicBezTo>
                    <a:pt x="478" y="656"/>
                    <a:pt x="475" y="671"/>
                    <a:pt x="475" y="675"/>
                  </a:cubicBezTo>
                  <a:cubicBezTo>
                    <a:pt x="475" y="702"/>
                    <a:pt x="449" y="723"/>
                    <a:pt x="416" y="723"/>
                  </a:cubicBezTo>
                  <a:close/>
                  <a:moveTo>
                    <a:pt x="287" y="832"/>
                  </a:moveTo>
                  <a:cubicBezTo>
                    <a:pt x="269" y="832"/>
                    <a:pt x="254" y="846"/>
                    <a:pt x="254" y="865"/>
                  </a:cubicBezTo>
                  <a:cubicBezTo>
                    <a:pt x="254" y="883"/>
                    <a:pt x="269" y="897"/>
                    <a:pt x="287" y="897"/>
                  </a:cubicBezTo>
                  <a:lnTo>
                    <a:pt x="426" y="897"/>
                  </a:lnTo>
                  <a:cubicBezTo>
                    <a:pt x="444" y="897"/>
                    <a:pt x="459" y="883"/>
                    <a:pt x="459" y="865"/>
                  </a:cubicBezTo>
                  <a:cubicBezTo>
                    <a:pt x="459" y="846"/>
                    <a:pt x="444" y="832"/>
                    <a:pt x="426" y="832"/>
                  </a:cubicBezTo>
                  <a:lnTo>
                    <a:pt x="287" y="832"/>
                  </a:lnTo>
                  <a:close/>
                  <a:moveTo>
                    <a:pt x="274" y="885"/>
                  </a:moveTo>
                  <a:cubicBezTo>
                    <a:pt x="276" y="929"/>
                    <a:pt x="312" y="965"/>
                    <a:pt x="356" y="965"/>
                  </a:cubicBezTo>
                  <a:cubicBezTo>
                    <a:pt x="401" y="965"/>
                    <a:pt x="437" y="929"/>
                    <a:pt x="439" y="885"/>
                  </a:cubicBezTo>
                  <a:lnTo>
                    <a:pt x="274" y="885"/>
                  </a:lnTo>
                  <a:close/>
                  <a:moveTo>
                    <a:pt x="459" y="865"/>
                  </a:moveTo>
                  <a:lnTo>
                    <a:pt x="254" y="865"/>
                  </a:lnTo>
                  <a:lnTo>
                    <a:pt x="254" y="762"/>
                  </a:lnTo>
                  <a:lnTo>
                    <a:pt x="459" y="762"/>
                  </a:lnTo>
                  <a:lnTo>
                    <a:pt x="459" y="865"/>
                  </a:lnTo>
                  <a:close/>
                  <a:moveTo>
                    <a:pt x="491" y="369"/>
                  </a:moveTo>
                  <a:cubicBezTo>
                    <a:pt x="491" y="388"/>
                    <a:pt x="476" y="403"/>
                    <a:pt x="457" y="403"/>
                  </a:cubicBezTo>
                  <a:lnTo>
                    <a:pt x="388" y="403"/>
                  </a:lnTo>
                  <a:lnTo>
                    <a:pt x="388" y="472"/>
                  </a:lnTo>
                  <a:cubicBezTo>
                    <a:pt x="388" y="491"/>
                    <a:pt x="373" y="506"/>
                    <a:pt x="355" y="506"/>
                  </a:cubicBezTo>
                  <a:cubicBezTo>
                    <a:pt x="336" y="506"/>
                    <a:pt x="321" y="491"/>
                    <a:pt x="321" y="472"/>
                  </a:cubicBezTo>
                  <a:lnTo>
                    <a:pt x="321" y="403"/>
                  </a:lnTo>
                  <a:lnTo>
                    <a:pt x="252" y="403"/>
                  </a:lnTo>
                  <a:cubicBezTo>
                    <a:pt x="233" y="403"/>
                    <a:pt x="218" y="388"/>
                    <a:pt x="218" y="369"/>
                  </a:cubicBezTo>
                  <a:cubicBezTo>
                    <a:pt x="218" y="351"/>
                    <a:pt x="233" y="336"/>
                    <a:pt x="252" y="336"/>
                  </a:cubicBezTo>
                  <a:lnTo>
                    <a:pt x="321" y="336"/>
                  </a:lnTo>
                  <a:lnTo>
                    <a:pt x="321" y="266"/>
                  </a:lnTo>
                  <a:cubicBezTo>
                    <a:pt x="321" y="248"/>
                    <a:pt x="336" y="233"/>
                    <a:pt x="355" y="233"/>
                  </a:cubicBezTo>
                  <a:cubicBezTo>
                    <a:pt x="373" y="233"/>
                    <a:pt x="388" y="248"/>
                    <a:pt x="388" y="266"/>
                  </a:cubicBezTo>
                  <a:lnTo>
                    <a:pt x="388" y="336"/>
                  </a:lnTo>
                  <a:lnTo>
                    <a:pt x="457" y="336"/>
                  </a:lnTo>
                  <a:cubicBezTo>
                    <a:pt x="476" y="336"/>
                    <a:pt x="491" y="351"/>
                    <a:pt x="491" y="369"/>
                  </a:cubicBezTo>
                  <a:close/>
                  <a:moveTo>
                    <a:pt x="681" y="326"/>
                  </a:moveTo>
                  <a:lnTo>
                    <a:pt x="643" y="326"/>
                  </a:lnTo>
                  <a:cubicBezTo>
                    <a:pt x="644" y="336"/>
                    <a:pt x="645" y="347"/>
                    <a:pt x="645" y="358"/>
                  </a:cubicBezTo>
                  <a:cubicBezTo>
                    <a:pt x="645" y="365"/>
                    <a:pt x="644" y="372"/>
                    <a:pt x="643" y="379"/>
                  </a:cubicBezTo>
                  <a:lnTo>
                    <a:pt x="681" y="379"/>
                  </a:lnTo>
                  <a:cubicBezTo>
                    <a:pt x="696" y="379"/>
                    <a:pt x="709" y="367"/>
                    <a:pt x="709" y="352"/>
                  </a:cubicBezTo>
                  <a:cubicBezTo>
                    <a:pt x="709" y="338"/>
                    <a:pt x="696" y="326"/>
                    <a:pt x="681" y="326"/>
                  </a:cubicBezTo>
                  <a:close/>
                  <a:moveTo>
                    <a:pt x="576" y="170"/>
                  </a:moveTo>
                  <a:lnTo>
                    <a:pt x="603" y="142"/>
                  </a:lnTo>
                  <a:cubicBezTo>
                    <a:pt x="614" y="131"/>
                    <a:pt x="614" y="114"/>
                    <a:pt x="604" y="104"/>
                  </a:cubicBezTo>
                  <a:cubicBezTo>
                    <a:pt x="594" y="94"/>
                    <a:pt x="577" y="94"/>
                    <a:pt x="566" y="105"/>
                  </a:cubicBezTo>
                  <a:lnTo>
                    <a:pt x="538" y="132"/>
                  </a:lnTo>
                  <a:cubicBezTo>
                    <a:pt x="552" y="144"/>
                    <a:pt x="564" y="156"/>
                    <a:pt x="576" y="170"/>
                  </a:cubicBezTo>
                  <a:close/>
                  <a:moveTo>
                    <a:pt x="354" y="67"/>
                  </a:moveTo>
                  <a:cubicBezTo>
                    <a:pt x="363" y="67"/>
                    <a:pt x="372" y="68"/>
                    <a:pt x="380" y="68"/>
                  </a:cubicBezTo>
                  <a:lnTo>
                    <a:pt x="380" y="27"/>
                  </a:lnTo>
                  <a:cubicBezTo>
                    <a:pt x="380" y="12"/>
                    <a:pt x="368" y="0"/>
                    <a:pt x="354" y="0"/>
                  </a:cubicBezTo>
                  <a:cubicBezTo>
                    <a:pt x="339" y="0"/>
                    <a:pt x="327" y="12"/>
                    <a:pt x="327" y="27"/>
                  </a:cubicBezTo>
                  <a:lnTo>
                    <a:pt x="327" y="68"/>
                  </a:lnTo>
                  <a:cubicBezTo>
                    <a:pt x="336" y="68"/>
                    <a:pt x="345" y="67"/>
                    <a:pt x="354" y="67"/>
                  </a:cubicBezTo>
                  <a:close/>
                  <a:moveTo>
                    <a:pt x="130" y="173"/>
                  </a:moveTo>
                  <a:cubicBezTo>
                    <a:pt x="142" y="159"/>
                    <a:pt x="154" y="147"/>
                    <a:pt x="168" y="135"/>
                  </a:cubicBezTo>
                  <a:lnTo>
                    <a:pt x="142" y="109"/>
                  </a:lnTo>
                  <a:cubicBezTo>
                    <a:pt x="131" y="99"/>
                    <a:pt x="114" y="98"/>
                    <a:pt x="104" y="109"/>
                  </a:cubicBezTo>
                  <a:cubicBezTo>
                    <a:pt x="93" y="119"/>
                    <a:pt x="94" y="136"/>
                    <a:pt x="104" y="147"/>
                  </a:cubicBezTo>
                  <a:lnTo>
                    <a:pt x="130" y="173"/>
                  </a:lnTo>
                  <a:close/>
                  <a:moveTo>
                    <a:pt x="64" y="358"/>
                  </a:moveTo>
                  <a:cubicBezTo>
                    <a:pt x="64" y="347"/>
                    <a:pt x="64" y="336"/>
                    <a:pt x="66" y="326"/>
                  </a:cubicBezTo>
                  <a:lnTo>
                    <a:pt x="28" y="326"/>
                  </a:lnTo>
                  <a:cubicBezTo>
                    <a:pt x="13" y="326"/>
                    <a:pt x="0" y="338"/>
                    <a:pt x="0" y="352"/>
                  </a:cubicBezTo>
                  <a:cubicBezTo>
                    <a:pt x="0" y="367"/>
                    <a:pt x="13" y="379"/>
                    <a:pt x="28" y="379"/>
                  </a:cubicBezTo>
                  <a:lnTo>
                    <a:pt x="65" y="379"/>
                  </a:lnTo>
                  <a:cubicBezTo>
                    <a:pt x="64" y="372"/>
                    <a:pt x="64" y="365"/>
                    <a:pt x="64" y="35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20">
                <a:latin typeface="微软雅黑" panose="020B0503020204020204" pitchFamily="34" charset="-122"/>
                <a:ea typeface="微软雅黑" panose="020B0503020204020204" pitchFamily="34" charset="-122"/>
              </a:endParaRPr>
            </a:p>
          </p:txBody>
        </p:sp>
      </p:grpSp>
      <p:grpSp>
        <p:nvGrpSpPr>
          <p:cNvPr id="99" name="组合 37"/>
          <p:cNvGrpSpPr/>
          <p:nvPr/>
        </p:nvGrpSpPr>
        <p:grpSpPr bwMode="auto">
          <a:xfrm>
            <a:off x="1024098" y="4739182"/>
            <a:ext cx="762369" cy="831885"/>
            <a:chOff x="0" y="0"/>
            <a:chExt cx="1154113" cy="1155698"/>
          </a:xfrm>
          <a:solidFill>
            <a:schemeClr val="bg1">
              <a:lumMod val="65000"/>
            </a:schemeClr>
          </a:solidFill>
        </p:grpSpPr>
        <p:sp>
          <p:nvSpPr>
            <p:cNvPr id="100" name="Oval 31"/>
            <p:cNvSpPr>
              <a:spLocks noChangeArrowheads="1"/>
            </p:cNvSpPr>
            <p:nvPr/>
          </p:nvSpPr>
          <p:spPr bwMode="auto">
            <a:xfrm>
              <a:off x="0" y="0"/>
              <a:ext cx="1154113" cy="1155699"/>
            </a:xfrm>
            <a:prstGeom prst="ellipse">
              <a:avLst/>
            </a:prstGeom>
            <a:solidFill>
              <a:srgbClr val="2E8102"/>
            </a:solidFill>
            <a:ln w="63500">
              <a:solidFill>
                <a:schemeClr val="bg1"/>
              </a:solidFill>
              <a:round/>
            </a:ln>
            <a:effectLst>
              <a:outerShdw blurRad="101600" dist="38100" dir="8100000" algn="tr" rotWithShape="0">
                <a:prstClr val="black">
                  <a:alpha val="40000"/>
                </a:prstClr>
              </a:outerShdw>
            </a:effectLst>
          </p:spPr>
          <p:txBody>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600">
                <a:solidFill>
                  <a:schemeClr val="tx1"/>
                </a:solidFill>
                <a:latin typeface="微软雅黑" panose="020B0503020204020204" pitchFamily="34" charset="-122"/>
              </a:endParaRPr>
            </a:p>
          </p:txBody>
        </p:sp>
        <p:sp>
          <p:nvSpPr>
            <p:cNvPr id="101" name="Freeform 35"/>
            <p:cNvSpPr>
              <a:spLocks noEditPoints="1"/>
            </p:cNvSpPr>
            <p:nvPr/>
          </p:nvSpPr>
          <p:spPr bwMode="auto">
            <a:xfrm>
              <a:off x="269875" y="169862"/>
              <a:ext cx="563563" cy="766762"/>
            </a:xfrm>
            <a:custGeom>
              <a:avLst/>
              <a:gdLst>
                <a:gd name="T0" fmla="*/ 73939 w 625"/>
                <a:gd name="T1" fmla="*/ 124194 h 852"/>
                <a:gd name="T2" fmla="*/ 62217 w 625"/>
                <a:gd name="T3" fmla="*/ 766762 h 852"/>
                <a:gd name="T4" fmla="*/ 563563 w 625"/>
                <a:gd name="T5" fmla="*/ 188091 h 852"/>
                <a:gd name="T6" fmla="*/ 520281 w 625"/>
                <a:gd name="T7" fmla="*/ 201590 h 852"/>
                <a:gd name="T8" fmla="*/ 64021 w 625"/>
                <a:gd name="T9" fmla="*/ 722664 h 852"/>
                <a:gd name="T10" fmla="*/ 243459 w 625"/>
                <a:gd name="T11" fmla="*/ 81896 h 852"/>
                <a:gd name="T12" fmla="*/ 320104 w 625"/>
                <a:gd name="T13" fmla="*/ 81896 h 852"/>
                <a:gd name="T14" fmla="*/ 280429 w 625"/>
                <a:gd name="T15" fmla="*/ 122394 h 852"/>
                <a:gd name="T16" fmla="*/ 196571 w 625"/>
                <a:gd name="T17" fmla="*/ 83696 h 852"/>
                <a:gd name="T18" fmla="*/ 103696 w 625"/>
                <a:gd name="T19" fmla="*/ 194390 h 852"/>
                <a:gd name="T20" fmla="*/ 459867 w 625"/>
                <a:gd name="T21" fmla="*/ 194390 h 852"/>
                <a:gd name="T22" fmla="*/ 366992 w 625"/>
                <a:gd name="T23" fmla="*/ 83696 h 852"/>
                <a:gd name="T24" fmla="*/ 196571 w 625"/>
                <a:gd name="T25" fmla="*/ 83696 h 852"/>
                <a:gd name="T26" fmla="*/ 199276 w 625"/>
                <a:gd name="T27" fmla="*/ 582271 h 852"/>
                <a:gd name="T28" fmla="*/ 136157 w 625"/>
                <a:gd name="T29" fmla="*/ 600270 h 852"/>
                <a:gd name="T30" fmla="*/ 122631 w 625"/>
                <a:gd name="T31" fmla="*/ 613770 h 852"/>
                <a:gd name="T32" fmla="*/ 199276 w 625"/>
                <a:gd name="T33" fmla="*/ 619169 h 852"/>
                <a:gd name="T34" fmla="*/ 119025 w 625"/>
                <a:gd name="T35" fmla="*/ 658767 h 852"/>
                <a:gd name="T36" fmla="*/ 218212 w 625"/>
                <a:gd name="T37" fmla="*/ 610170 h 852"/>
                <a:gd name="T38" fmla="*/ 218212 w 625"/>
                <a:gd name="T39" fmla="*/ 578671 h 852"/>
                <a:gd name="T40" fmla="*/ 99187 w 625"/>
                <a:gd name="T41" fmla="*/ 584971 h 852"/>
                <a:gd name="T42" fmla="*/ 192964 w 625"/>
                <a:gd name="T43" fmla="*/ 683966 h 852"/>
                <a:gd name="T44" fmla="*/ 192964 w 625"/>
                <a:gd name="T45" fmla="*/ 301485 h 852"/>
                <a:gd name="T46" fmla="*/ 136157 w 625"/>
                <a:gd name="T47" fmla="*/ 318584 h 852"/>
                <a:gd name="T48" fmla="*/ 155994 w 625"/>
                <a:gd name="T49" fmla="*/ 368982 h 852"/>
                <a:gd name="T50" fmla="*/ 119025 w 625"/>
                <a:gd name="T51" fmla="*/ 382481 h 852"/>
                <a:gd name="T52" fmla="*/ 192964 w 625"/>
                <a:gd name="T53" fmla="*/ 281686 h 852"/>
                <a:gd name="T54" fmla="*/ 99187 w 625"/>
                <a:gd name="T55" fmla="*/ 380681 h 852"/>
                <a:gd name="T56" fmla="*/ 217310 w 625"/>
                <a:gd name="T57" fmla="*/ 323084 h 852"/>
                <a:gd name="T58" fmla="*/ 216408 w 625"/>
                <a:gd name="T59" fmla="*/ 296985 h 852"/>
                <a:gd name="T60" fmla="*/ 199276 w 625"/>
                <a:gd name="T61" fmla="*/ 452678 h 852"/>
                <a:gd name="T62" fmla="*/ 122631 w 625"/>
                <a:gd name="T63" fmla="*/ 471577 h 852"/>
                <a:gd name="T64" fmla="*/ 199276 w 625"/>
                <a:gd name="T65" fmla="*/ 522874 h 852"/>
                <a:gd name="T66" fmla="*/ 218212 w 625"/>
                <a:gd name="T67" fmla="*/ 438278 h 852"/>
                <a:gd name="T68" fmla="*/ 99187 w 625"/>
                <a:gd name="T69" fmla="*/ 442778 h 852"/>
                <a:gd name="T70" fmla="*/ 199276 w 625"/>
                <a:gd name="T71" fmla="*/ 541773 h 852"/>
                <a:gd name="T72" fmla="*/ 260592 w 625"/>
                <a:gd name="T73" fmla="*/ 418479 h 852"/>
                <a:gd name="T74" fmla="*/ 294856 w 625"/>
                <a:gd name="T75" fmla="*/ 650668 h 852"/>
                <a:gd name="T76" fmla="*/ 452654 w 625"/>
                <a:gd name="T77" fmla="*/ 602070 h 852"/>
                <a:gd name="T78" fmla="*/ 288544 w 625"/>
                <a:gd name="T79" fmla="*/ 644368 h 852"/>
                <a:gd name="T80" fmla="*/ 452654 w 625"/>
                <a:gd name="T81" fmla="*/ 456277 h 852"/>
                <a:gd name="T82" fmla="*/ 288544 w 625"/>
                <a:gd name="T83" fmla="*/ 368982 h 852"/>
                <a:gd name="T84" fmla="*/ 288544 w 625"/>
                <a:gd name="T85" fmla="*/ 316784 h 8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25" h="852">
                  <a:moveTo>
                    <a:pt x="48" y="224"/>
                  </a:moveTo>
                  <a:cubicBezTo>
                    <a:pt x="48" y="200"/>
                    <a:pt x="59" y="188"/>
                    <a:pt x="82" y="188"/>
                  </a:cubicBezTo>
                  <a:lnTo>
                    <a:pt x="82" y="138"/>
                  </a:lnTo>
                  <a:cubicBezTo>
                    <a:pt x="39" y="139"/>
                    <a:pt x="0" y="167"/>
                    <a:pt x="0" y="209"/>
                  </a:cubicBezTo>
                  <a:lnTo>
                    <a:pt x="0" y="783"/>
                  </a:lnTo>
                  <a:cubicBezTo>
                    <a:pt x="0" y="818"/>
                    <a:pt x="34" y="852"/>
                    <a:pt x="69" y="852"/>
                  </a:cubicBezTo>
                  <a:lnTo>
                    <a:pt x="556" y="852"/>
                  </a:lnTo>
                  <a:cubicBezTo>
                    <a:pt x="591" y="852"/>
                    <a:pt x="625" y="818"/>
                    <a:pt x="625" y="783"/>
                  </a:cubicBezTo>
                  <a:lnTo>
                    <a:pt x="625" y="209"/>
                  </a:lnTo>
                  <a:cubicBezTo>
                    <a:pt x="625" y="167"/>
                    <a:pt x="586" y="139"/>
                    <a:pt x="543" y="138"/>
                  </a:cubicBezTo>
                  <a:lnTo>
                    <a:pt x="543" y="188"/>
                  </a:lnTo>
                  <a:cubicBezTo>
                    <a:pt x="566" y="188"/>
                    <a:pt x="577" y="200"/>
                    <a:pt x="577" y="224"/>
                  </a:cubicBezTo>
                  <a:lnTo>
                    <a:pt x="577" y="768"/>
                  </a:lnTo>
                  <a:cubicBezTo>
                    <a:pt x="577" y="785"/>
                    <a:pt x="570" y="803"/>
                    <a:pt x="554" y="803"/>
                  </a:cubicBezTo>
                  <a:lnTo>
                    <a:pt x="71" y="803"/>
                  </a:lnTo>
                  <a:cubicBezTo>
                    <a:pt x="53" y="803"/>
                    <a:pt x="48" y="783"/>
                    <a:pt x="48" y="764"/>
                  </a:cubicBezTo>
                  <a:lnTo>
                    <a:pt x="48" y="224"/>
                  </a:lnTo>
                  <a:close/>
                  <a:moveTo>
                    <a:pt x="270" y="91"/>
                  </a:moveTo>
                  <a:cubicBezTo>
                    <a:pt x="270" y="71"/>
                    <a:pt x="289" y="52"/>
                    <a:pt x="309" y="52"/>
                  </a:cubicBezTo>
                  <a:lnTo>
                    <a:pt x="316" y="52"/>
                  </a:lnTo>
                  <a:cubicBezTo>
                    <a:pt x="336" y="52"/>
                    <a:pt x="355" y="71"/>
                    <a:pt x="355" y="91"/>
                  </a:cubicBezTo>
                  <a:lnTo>
                    <a:pt x="355" y="95"/>
                  </a:lnTo>
                  <a:cubicBezTo>
                    <a:pt x="355" y="117"/>
                    <a:pt x="336" y="136"/>
                    <a:pt x="314" y="136"/>
                  </a:cubicBezTo>
                  <a:lnTo>
                    <a:pt x="311" y="136"/>
                  </a:lnTo>
                  <a:cubicBezTo>
                    <a:pt x="289" y="136"/>
                    <a:pt x="270" y="117"/>
                    <a:pt x="270" y="95"/>
                  </a:cubicBezTo>
                  <a:lnTo>
                    <a:pt x="270" y="91"/>
                  </a:lnTo>
                  <a:close/>
                  <a:moveTo>
                    <a:pt x="218" y="93"/>
                  </a:moveTo>
                  <a:lnTo>
                    <a:pt x="149" y="93"/>
                  </a:lnTo>
                  <a:cubicBezTo>
                    <a:pt x="126" y="93"/>
                    <a:pt x="115" y="104"/>
                    <a:pt x="115" y="127"/>
                  </a:cubicBezTo>
                  <a:lnTo>
                    <a:pt x="115" y="216"/>
                  </a:lnTo>
                  <a:cubicBezTo>
                    <a:pt x="115" y="231"/>
                    <a:pt x="124" y="246"/>
                    <a:pt x="138" y="246"/>
                  </a:cubicBezTo>
                  <a:lnTo>
                    <a:pt x="487" y="246"/>
                  </a:lnTo>
                  <a:cubicBezTo>
                    <a:pt x="501" y="246"/>
                    <a:pt x="510" y="231"/>
                    <a:pt x="510" y="216"/>
                  </a:cubicBezTo>
                  <a:lnTo>
                    <a:pt x="510" y="127"/>
                  </a:lnTo>
                  <a:cubicBezTo>
                    <a:pt x="510" y="104"/>
                    <a:pt x="499" y="93"/>
                    <a:pt x="476" y="93"/>
                  </a:cubicBezTo>
                  <a:lnTo>
                    <a:pt x="407" y="93"/>
                  </a:lnTo>
                  <a:cubicBezTo>
                    <a:pt x="407" y="45"/>
                    <a:pt x="366" y="0"/>
                    <a:pt x="320" y="0"/>
                  </a:cubicBezTo>
                  <a:lnTo>
                    <a:pt x="305" y="0"/>
                  </a:lnTo>
                  <a:cubicBezTo>
                    <a:pt x="259" y="0"/>
                    <a:pt x="218" y="45"/>
                    <a:pt x="218" y="93"/>
                  </a:cubicBezTo>
                  <a:close/>
                  <a:moveTo>
                    <a:pt x="132" y="654"/>
                  </a:moveTo>
                  <a:cubicBezTo>
                    <a:pt x="132" y="649"/>
                    <a:pt x="133" y="647"/>
                    <a:pt x="138" y="647"/>
                  </a:cubicBezTo>
                  <a:lnTo>
                    <a:pt x="221" y="647"/>
                  </a:lnTo>
                  <a:lnTo>
                    <a:pt x="221" y="654"/>
                  </a:lnTo>
                  <a:cubicBezTo>
                    <a:pt x="221" y="661"/>
                    <a:pt x="186" y="680"/>
                    <a:pt x="180" y="684"/>
                  </a:cubicBezTo>
                  <a:cubicBezTo>
                    <a:pt x="174" y="679"/>
                    <a:pt x="161" y="667"/>
                    <a:pt x="151" y="667"/>
                  </a:cubicBezTo>
                  <a:lnTo>
                    <a:pt x="149" y="667"/>
                  </a:lnTo>
                  <a:cubicBezTo>
                    <a:pt x="144" y="667"/>
                    <a:pt x="136" y="675"/>
                    <a:pt x="136" y="680"/>
                  </a:cubicBezTo>
                  <a:lnTo>
                    <a:pt x="136" y="682"/>
                  </a:lnTo>
                  <a:cubicBezTo>
                    <a:pt x="136" y="688"/>
                    <a:pt x="167" y="721"/>
                    <a:pt x="173" y="721"/>
                  </a:cubicBezTo>
                  <a:lnTo>
                    <a:pt x="175" y="721"/>
                  </a:lnTo>
                  <a:cubicBezTo>
                    <a:pt x="180" y="721"/>
                    <a:pt x="214" y="693"/>
                    <a:pt x="221" y="688"/>
                  </a:cubicBezTo>
                  <a:cubicBezTo>
                    <a:pt x="221" y="700"/>
                    <a:pt x="225" y="738"/>
                    <a:pt x="214" y="738"/>
                  </a:cubicBezTo>
                  <a:lnTo>
                    <a:pt x="138" y="738"/>
                  </a:lnTo>
                  <a:cubicBezTo>
                    <a:pt x="133" y="738"/>
                    <a:pt x="132" y="737"/>
                    <a:pt x="132" y="732"/>
                  </a:cubicBezTo>
                  <a:lnTo>
                    <a:pt x="132" y="654"/>
                  </a:lnTo>
                  <a:close/>
                  <a:moveTo>
                    <a:pt x="214" y="760"/>
                  </a:moveTo>
                  <a:cubicBezTo>
                    <a:pt x="255" y="760"/>
                    <a:pt x="240" y="715"/>
                    <a:pt x="242" y="678"/>
                  </a:cubicBezTo>
                  <a:cubicBezTo>
                    <a:pt x="243" y="658"/>
                    <a:pt x="292" y="642"/>
                    <a:pt x="296" y="624"/>
                  </a:cubicBezTo>
                  <a:lnTo>
                    <a:pt x="290" y="624"/>
                  </a:lnTo>
                  <a:cubicBezTo>
                    <a:pt x="275" y="624"/>
                    <a:pt x="253" y="637"/>
                    <a:pt x="242" y="643"/>
                  </a:cubicBezTo>
                  <a:cubicBezTo>
                    <a:pt x="237" y="635"/>
                    <a:pt x="232" y="626"/>
                    <a:pt x="218" y="626"/>
                  </a:cubicBezTo>
                  <a:lnTo>
                    <a:pt x="134" y="626"/>
                  </a:lnTo>
                  <a:cubicBezTo>
                    <a:pt x="122" y="626"/>
                    <a:pt x="110" y="637"/>
                    <a:pt x="110" y="650"/>
                  </a:cubicBezTo>
                  <a:lnTo>
                    <a:pt x="110" y="736"/>
                  </a:lnTo>
                  <a:cubicBezTo>
                    <a:pt x="110" y="750"/>
                    <a:pt x="123" y="760"/>
                    <a:pt x="138" y="760"/>
                  </a:cubicBezTo>
                  <a:lnTo>
                    <a:pt x="214" y="760"/>
                  </a:lnTo>
                  <a:close/>
                  <a:moveTo>
                    <a:pt x="132" y="341"/>
                  </a:moveTo>
                  <a:cubicBezTo>
                    <a:pt x="132" y="336"/>
                    <a:pt x="133" y="335"/>
                    <a:pt x="138" y="335"/>
                  </a:cubicBezTo>
                  <a:lnTo>
                    <a:pt x="214" y="335"/>
                  </a:lnTo>
                  <a:cubicBezTo>
                    <a:pt x="219" y="335"/>
                    <a:pt x="221" y="336"/>
                    <a:pt x="221" y="341"/>
                  </a:cubicBezTo>
                  <a:cubicBezTo>
                    <a:pt x="221" y="346"/>
                    <a:pt x="184" y="371"/>
                    <a:pt x="180" y="371"/>
                  </a:cubicBezTo>
                  <a:cubicBezTo>
                    <a:pt x="175" y="371"/>
                    <a:pt x="164" y="354"/>
                    <a:pt x="151" y="354"/>
                  </a:cubicBezTo>
                  <a:cubicBezTo>
                    <a:pt x="145" y="354"/>
                    <a:pt x="136" y="361"/>
                    <a:pt x="136" y="367"/>
                  </a:cubicBezTo>
                  <a:lnTo>
                    <a:pt x="136" y="369"/>
                  </a:lnTo>
                  <a:cubicBezTo>
                    <a:pt x="136" y="378"/>
                    <a:pt x="166" y="406"/>
                    <a:pt x="173" y="410"/>
                  </a:cubicBezTo>
                  <a:lnTo>
                    <a:pt x="221" y="376"/>
                  </a:lnTo>
                  <a:lnTo>
                    <a:pt x="221" y="425"/>
                  </a:lnTo>
                  <a:lnTo>
                    <a:pt x="132" y="425"/>
                  </a:lnTo>
                  <a:lnTo>
                    <a:pt x="132" y="341"/>
                  </a:lnTo>
                  <a:close/>
                  <a:moveTo>
                    <a:pt x="240" y="330"/>
                  </a:moveTo>
                  <a:cubicBezTo>
                    <a:pt x="237" y="319"/>
                    <a:pt x="228" y="313"/>
                    <a:pt x="214" y="313"/>
                  </a:cubicBezTo>
                  <a:lnTo>
                    <a:pt x="138" y="313"/>
                  </a:lnTo>
                  <a:cubicBezTo>
                    <a:pt x="123" y="313"/>
                    <a:pt x="110" y="322"/>
                    <a:pt x="110" y="337"/>
                  </a:cubicBezTo>
                  <a:lnTo>
                    <a:pt x="110" y="423"/>
                  </a:lnTo>
                  <a:cubicBezTo>
                    <a:pt x="110" y="436"/>
                    <a:pt x="122" y="447"/>
                    <a:pt x="134" y="447"/>
                  </a:cubicBezTo>
                  <a:lnTo>
                    <a:pt x="218" y="447"/>
                  </a:lnTo>
                  <a:cubicBezTo>
                    <a:pt x="252" y="447"/>
                    <a:pt x="242" y="393"/>
                    <a:pt x="241" y="359"/>
                  </a:cubicBezTo>
                  <a:lnTo>
                    <a:pt x="296" y="313"/>
                  </a:lnTo>
                  <a:cubicBezTo>
                    <a:pt x="296" y="313"/>
                    <a:pt x="292" y="311"/>
                    <a:pt x="292" y="311"/>
                  </a:cubicBezTo>
                  <a:cubicBezTo>
                    <a:pt x="271" y="311"/>
                    <a:pt x="253" y="329"/>
                    <a:pt x="240" y="330"/>
                  </a:cubicBezTo>
                  <a:close/>
                  <a:moveTo>
                    <a:pt x="132" y="492"/>
                  </a:moveTo>
                  <a:lnTo>
                    <a:pt x="221" y="492"/>
                  </a:lnTo>
                  <a:lnTo>
                    <a:pt x="221" y="503"/>
                  </a:lnTo>
                  <a:lnTo>
                    <a:pt x="180" y="529"/>
                  </a:lnTo>
                  <a:lnTo>
                    <a:pt x="152" y="508"/>
                  </a:lnTo>
                  <a:cubicBezTo>
                    <a:pt x="145" y="513"/>
                    <a:pt x="136" y="515"/>
                    <a:pt x="136" y="524"/>
                  </a:cubicBezTo>
                  <a:cubicBezTo>
                    <a:pt x="136" y="531"/>
                    <a:pt x="167" y="565"/>
                    <a:pt x="173" y="565"/>
                  </a:cubicBezTo>
                  <a:cubicBezTo>
                    <a:pt x="183" y="565"/>
                    <a:pt x="209" y="536"/>
                    <a:pt x="221" y="533"/>
                  </a:cubicBezTo>
                  <a:lnTo>
                    <a:pt x="221" y="581"/>
                  </a:lnTo>
                  <a:lnTo>
                    <a:pt x="132" y="581"/>
                  </a:lnTo>
                  <a:lnTo>
                    <a:pt x="132" y="492"/>
                  </a:lnTo>
                  <a:close/>
                  <a:moveTo>
                    <a:pt x="242" y="487"/>
                  </a:moveTo>
                  <a:cubicBezTo>
                    <a:pt x="238" y="480"/>
                    <a:pt x="233" y="470"/>
                    <a:pt x="221" y="470"/>
                  </a:cubicBezTo>
                  <a:lnTo>
                    <a:pt x="132" y="470"/>
                  </a:lnTo>
                  <a:cubicBezTo>
                    <a:pt x="121" y="470"/>
                    <a:pt x="110" y="481"/>
                    <a:pt x="110" y="492"/>
                  </a:cubicBezTo>
                  <a:lnTo>
                    <a:pt x="110" y="581"/>
                  </a:lnTo>
                  <a:cubicBezTo>
                    <a:pt x="110" y="591"/>
                    <a:pt x="121" y="602"/>
                    <a:pt x="132" y="602"/>
                  </a:cubicBezTo>
                  <a:lnTo>
                    <a:pt x="221" y="602"/>
                  </a:lnTo>
                  <a:cubicBezTo>
                    <a:pt x="252" y="602"/>
                    <a:pt x="242" y="547"/>
                    <a:pt x="242" y="515"/>
                  </a:cubicBezTo>
                  <a:lnTo>
                    <a:pt x="296" y="469"/>
                  </a:lnTo>
                  <a:lnTo>
                    <a:pt x="289" y="465"/>
                  </a:lnTo>
                  <a:lnTo>
                    <a:pt x="242" y="487"/>
                  </a:lnTo>
                  <a:close/>
                  <a:moveTo>
                    <a:pt x="320" y="716"/>
                  </a:moveTo>
                  <a:cubicBezTo>
                    <a:pt x="320" y="721"/>
                    <a:pt x="322" y="723"/>
                    <a:pt x="327" y="723"/>
                  </a:cubicBezTo>
                  <a:lnTo>
                    <a:pt x="495" y="723"/>
                  </a:lnTo>
                  <a:cubicBezTo>
                    <a:pt x="500" y="723"/>
                    <a:pt x="502" y="721"/>
                    <a:pt x="502" y="716"/>
                  </a:cubicBezTo>
                  <a:lnTo>
                    <a:pt x="502" y="669"/>
                  </a:lnTo>
                  <a:cubicBezTo>
                    <a:pt x="502" y="664"/>
                    <a:pt x="500" y="663"/>
                    <a:pt x="495" y="663"/>
                  </a:cubicBezTo>
                  <a:lnTo>
                    <a:pt x="320" y="663"/>
                  </a:lnTo>
                  <a:lnTo>
                    <a:pt x="320" y="716"/>
                  </a:lnTo>
                  <a:close/>
                  <a:moveTo>
                    <a:pt x="320" y="565"/>
                  </a:moveTo>
                  <a:lnTo>
                    <a:pt x="502" y="565"/>
                  </a:lnTo>
                  <a:lnTo>
                    <a:pt x="502" y="507"/>
                  </a:lnTo>
                  <a:lnTo>
                    <a:pt x="320" y="507"/>
                  </a:lnTo>
                  <a:lnTo>
                    <a:pt x="320" y="565"/>
                  </a:lnTo>
                  <a:close/>
                  <a:moveTo>
                    <a:pt x="320" y="410"/>
                  </a:moveTo>
                  <a:lnTo>
                    <a:pt x="452" y="410"/>
                  </a:lnTo>
                  <a:lnTo>
                    <a:pt x="452" y="352"/>
                  </a:lnTo>
                  <a:lnTo>
                    <a:pt x="320" y="352"/>
                  </a:lnTo>
                  <a:lnTo>
                    <a:pt x="320" y="41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20">
                <a:latin typeface="微软雅黑" panose="020B0503020204020204" pitchFamily="34" charset="-122"/>
                <a:ea typeface="微软雅黑" panose="020B0503020204020204" pitchFamily="34" charset="-122"/>
              </a:endParaRPr>
            </a:p>
          </p:txBody>
        </p:sp>
      </p:grpSp>
      <p:grpSp>
        <p:nvGrpSpPr>
          <p:cNvPr id="102" name="组合 40"/>
          <p:cNvGrpSpPr/>
          <p:nvPr/>
        </p:nvGrpSpPr>
        <p:grpSpPr bwMode="auto">
          <a:xfrm>
            <a:off x="10134601" y="1032934"/>
            <a:ext cx="894864" cy="829733"/>
            <a:chOff x="-32804" y="271236"/>
            <a:chExt cx="1155700" cy="1155698"/>
          </a:xfrm>
          <a:solidFill>
            <a:schemeClr val="bg1">
              <a:lumMod val="65000"/>
            </a:schemeClr>
          </a:solidFill>
        </p:grpSpPr>
        <p:sp>
          <p:nvSpPr>
            <p:cNvPr id="103" name="Oval 33"/>
            <p:cNvSpPr>
              <a:spLocks noChangeArrowheads="1"/>
            </p:cNvSpPr>
            <p:nvPr/>
          </p:nvSpPr>
          <p:spPr bwMode="auto">
            <a:xfrm>
              <a:off x="-32804" y="271236"/>
              <a:ext cx="1155700" cy="1155698"/>
            </a:xfrm>
            <a:prstGeom prst="ellipse">
              <a:avLst/>
            </a:prstGeom>
            <a:solidFill>
              <a:srgbClr val="2E8102"/>
            </a:solidFill>
            <a:ln w="63500">
              <a:solidFill>
                <a:schemeClr val="bg1"/>
              </a:solidFill>
              <a:round/>
            </a:ln>
            <a:effectLst>
              <a:outerShdw blurRad="101600" dist="38100" dir="8100000" algn="tr" rotWithShape="0">
                <a:prstClr val="black">
                  <a:alpha val="40000"/>
                </a:prstClr>
              </a:outerShdw>
            </a:effectLst>
          </p:spPr>
          <p:txBody>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600">
                <a:solidFill>
                  <a:schemeClr val="tx1"/>
                </a:solidFill>
                <a:latin typeface="微软雅黑" panose="020B0503020204020204" pitchFamily="34" charset="-122"/>
              </a:endParaRPr>
            </a:p>
          </p:txBody>
        </p:sp>
        <p:sp>
          <p:nvSpPr>
            <p:cNvPr id="104" name="Freeform 36"/>
            <p:cNvSpPr>
              <a:spLocks noEditPoints="1"/>
            </p:cNvSpPr>
            <p:nvPr/>
          </p:nvSpPr>
          <p:spPr bwMode="auto">
            <a:xfrm>
              <a:off x="185394" y="476930"/>
              <a:ext cx="712788" cy="701675"/>
            </a:xfrm>
            <a:custGeom>
              <a:avLst/>
              <a:gdLst>
                <a:gd name="T0" fmla="*/ 188097 w 792"/>
                <a:gd name="T1" fmla="*/ 307152 h 779"/>
                <a:gd name="T2" fmla="*/ 249296 w 792"/>
                <a:gd name="T3" fmla="*/ 200865 h 779"/>
                <a:gd name="T4" fmla="*/ 350994 w 792"/>
                <a:gd name="T5" fmla="*/ 290938 h 779"/>
                <a:gd name="T6" fmla="*/ 264596 w 792"/>
                <a:gd name="T7" fmla="*/ 182850 h 779"/>
                <a:gd name="T8" fmla="*/ 350994 w 792"/>
                <a:gd name="T9" fmla="*/ 290938 h 779"/>
                <a:gd name="T10" fmla="*/ 350994 w 792"/>
                <a:gd name="T11" fmla="*/ 290938 h 779"/>
                <a:gd name="T12" fmla="*/ 420293 w 792"/>
                <a:gd name="T13" fmla="*/ 174743 h 779"/>
                <a:gd name="T14" fmla="*/ 442793 w 792"/>
                <a:gd name="T15" fmla="*/ 163034 h 779"/>
                <a:gd name="T16" fmla="*/ 445493 w 792"/>
                <a:gd name="T17" fmla="*/ 182850 h 779"/>
                <a:gd name="T18" fmla="*/ 439193 w 792"/>
                <a:gd name="T19" fmla="*/ 215276 h 779"/>
                <a:gd name="T20" fmla="*/ 418493 w 792"/>
                <a:gd name="T21" fmla="*/ 207170 h 779"/>
                <a:gd name="T22" fmla="*/ 393293 w 792"/>
                <a:gd name="T23" fmla="*/ 185552 h 779"/>
                <a:gd name="T24" fmla="*/ 410393 w 792"/>
                <a:gd name="T25" fmla="*/ 172942 h 779"/>
                <a:gd name="T26" fmla="*/ 442793 w 792"/>
                <a:gd name="T27" fmla="*/ 163034 h 779"/>
                <a:gd name="T28" fmla="*/ 337494 w 792"/>
                <a:gd name="T29" fmla="*/ 308953 h 779"/>
                <a:gd name="T30" fmla="*/ 325795 w 792"/>
                <a:gd name="T31" fmla="*/ 440461 h 779"/>
                <a:gd name="T32" fmla="*/ 371694 w 792"/>
                <a:gd name="T33" fmla="*/ 320663 h 779"/>
                <a:gd name="T34" fmla="*/ 280795 w 792"/>
                <a:gd name="T35" fmla="*/ 268420 h 779"/>
                <a:gd name="T36" fmla="*/ 246596 w 792"/>
                <a:gd name="T37" fmla="*/ 280130 h 779"/>
                <a:gd name="T38" fmla="*/ 292495 w 792"/>
                <a:gd name="T39" fmla="*/ 440461 h 779"/>
                <a:gd name="T40" fmla="*/ 280795 w 792"/>
                <a:gd name="T41" fmla="*/ 268420 h 779"/>
                <a:gd name="T42" fmla="*/ 416693 w 792"/>
                <a:gd name="T43" fmla="*/ 240497 h 779"/>
                <a:gd name="T44" fmla="*/ 404993 w 792"/>
                <a:gd name="T45" fmla="*/ 440461 h 779"/>
                <a:gd name="T46" fmla="*/ 450892 w 792"/>
                <a:gd name="T47" fmla="*/ 253107 h 779"/>
                <a:gd name="T48" fmla="*/ 201597 w 792"/>
                <a:gd name="T49" fmla="*/ 351288 h 779"/>
                <a:gd name="T50" fmla="*/ 167397 w 792"/>
                <a:gd name="T51" fmla="*/ 362997 h 779"/>
                <a:gd name="T52" fmla="*/ 213296 w 792"/>
                <a:gd name="T53" fmla="*/ 440461 h 779"/>
                <a:gd name="T54" fmla="*/ 201597 w 792"/>
                <a:gd name="T55" fmla="*/ 351288 h 779"/>
                <a:gd name="T56" fmla="*/ 122398 w 792"/>
                <a:gd name="T57" fmla="*/ 440461 h 779"/>
                <a:gd name="T58" fmla="*/ 110698 w 792"/>
                <a:gd name="T59" fmla="*/ 170240 h 779"/>
                <a:gd name="T60" fmla="*/ 134098 w 792"/>
                <a:gd name="T61" fmla="*/ 170240 h 779"/>
                <a:gd name="T62" fmla="*/ 477892 w 792"/>
                <a:gd name="T63" fmla="*/ 417042 h 779"/>
                <a:gd name="T64" fmla="*/ 477892 w 792"/>
                <a:gd name="T65" fmla="*/ 440461 h 779"/>
                <a:gd name="T66" fmla="*/ 110698 w 792"/>
                <a:gd name="T67" fmla="*/ 428751 h 779"/>
                <a:gd name="T68" fmla="*/ 477892 w 792"/>
                <a:gd name="T69" fmla="*/ 417042 h 779"/>
                <a:gd name="T70" fmla="*/ 611990 w 792"/>
                <a:gd name="T71" fmla="*/ 701675 h 779"/>
                <a:gd name="T72" fmla="*/ 436493 w 792"/>
                <a:gd name="T73" fmla="*/ 566564 h 779"/>
                <a:gd name="T74" fmla="*/ 0 w 792"/>
                <a:gd name="T75" fmla="*/ 299045 h 779"/>
                <a:gd name="T76" fmla="*/ 599390 w 792"/>
                <a:gd name="T77" fmla="*/ 299045 h 779"/>
                <a:gd name="T78" fmla="*/ 677689 w 792"/>
                <a:gd name="T79" fmla="*/ 544947 h 779"/>
                <a:gd name="T80" fmla="*/ 300595 w 792"/>
                <a:gd name="T81" fmla="*/ 561160 h 779"/>
                <a:gd name="T82" fmla="*/ 561591 w 792"/>
                <a:gd name="T83" fmla="*/ 299045 h 779"/>
                <a:gd name="T84" fmla="*/ 38699 w 792"/>
                <a:gd name="T85" fmla="*/ 299045 h 7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92" h="779">
                  <a:moveTo>
                    <a:pt x="297" y="240"/>
                  </a:moveTo>
                  <a:lnTo>
                    <a:pt x="209" y="341"/>
                  </a:lnTo>
                  <a:lnTo>
                    <a:pt x="188" y="323"/>
                  </a:lnTo>
                  <a:lnTo>
                    <a:pt x="277" y="223"/>
                  </a:lnTo>
                  <a:lnTo>
                    <a:pt x="297" y="240"/>
                  </a:lnTo>
                  <a:close/>
                  <a:moveTo>
                    <a:pt x="390" y="323"/>
                  </a:moveTo>
                  <a:lnTo>
                    <a:pt x="276" y="224"/>
                  </a:lnTo>
                  <a:lnTo>
                    <a:pt x="294" y="203"/>
                  </a:lnTo>
                  <a:lnTo>
                    <a:pt x="408" y="303"/>
                  </a:lnTo>
                  <a:lnTo>
                    <a:pt x="390" y="323"/>
                  </a:lnTo>
                  <a:close/>
                  <a:moveTo>
                    <a:pt x="487" y="212"/>
                  </a:moveTo>
                  <a:lnTo>
                    <a:pt x="390" y="323"/>
                  </a:lnTo>
                  <a:lnTo>
                    <a:pt x="369" y="305"/>
                  </a:lnTo>
                  <a:lnTo>
                    <a:pt x="467" y="194"/>
                  </a:lnTo>
                  <a:lnTo>
                    <a:pt x="487" y="212"/>
                  </a:lnTo>
                  <a:close/>
                  <a:moveTo>
                    <a:pt x="492" y="181"/>
                  </a:moveTo>
                  <a:cubicBezTo>
                    <a:pt x="497" y="179"/>
                    <a:pt x="500" y="182"/>
                    <a:pt x="499" y="187"/>
                  </a:cubicBezTo>
                  <a:lnTo>
                    <a:pt x="495" y="203"/>
                  </a:lnTo>
                  <a:cubicBezTo>
                    <a:pt x="494" y="209"/>
                    <a:pt x="492" y="217"/>
                    <a:pt x="491" y="222"/>
                  </a:cubicBezTo>
                  <a:lnTo>
                    <a:pt x="488" y="239"/>
                  </a:lnTo>
                  <a:cubicBezTo>
                    <a:pt x="487" y="244"/>
                    <a:pt x="483" y="245"/>
                    <a:pt x="479" y="242"/>
                  </a:cubicBezTo>
                  <a:lnTo>
                    <a:pt x="465" y="230"/>
                  </a:lnTo>
                  <a:cubicBezTo>
                    <a:pt x="461" y="227"/>
                    <a:pt x="455" y="221"/>
                    <a:pt x="451" y="217"/>
                  </a:cubicBezTo>
                  <a:lnTo>
                    <a:pt x="437" y="206"/>
                  </a:lnTo>
                  <a:cubicBezTo>
                    <a:pt x="433" y="202"/>
                    <a:pt x="434" y="198"/>
                    <a:pt x="439" y="197"/>
                  </a:cubicBezTo>
                  <a:lnTo>
                    <a:pt x="456" y="192"/>
                  </a:lnTo>
                  <a:cubicBezTo>
                    <a:pt x="461" y="190"/>
                    <a:pt x="470" y="187"/>
                    <a:pt x="475" y="186"/>
                  </a:cubicBezTo>
                  <a:lnTo>
                    <a:pt x="492" y="181"/>
                  </a:lnTo>
                  <a:close/>
                  <a:moveTo>
                    <a:pt x="400" y="343"/>
                  </a:moveTo>
                  <a:lnTo>
                    <a:pt x="375" y="343"/>
                  </a:lnTo>
                  <a:cubicBezTo>
                    <a:pt x="368" y="343"/>
                    <a:pt x="362" y="349"/>
                    <a:pt x="362" y="356"/>
                  </a:cubicBezTo>
                  <a:lnTo>
                    <a:pt x="362" y="489"/>
                  </a:lnTo>
                  <a:lnTo>
                    <a:pt x="413" y="489"/>
                  </a:lnTo>
                  <a:lnTo>
                    <a:pt x="413" y="356"/>
                  </a:lnTo>
                  <a:cubicBezTo>
                    <a:pt x="413" y="349"/>
                    <a:pt x="407" y="343"/>
                    <a:pt x="400" y="343"/>
                  </a:cubicBezTo>
                  <a:close/>
                  <a:moveTo>
                    <a:pt x="312" y="298"/>
                  </a:moveTo>
                  <a:lnTo>
                    <a:pt x="287" y="298"/>
                  </a:lnTo>
                  <a:cubicBezTo>
                    <a:pt x="280" y="298"/>
                    <a:pt x="274" y="304"/>
                    <a:pt x="274" y="311"/>
                  </a:cubicBezTo>
                  <a:lnTo>
                    <a:pt x="274" y="489"/>
                  </a:lnTo>
                  <a:lnTo>
                    <a:pt x="325" y="489"/>
                  </a:lnTo>
                  <a:lnTo>
                    <a:pt x="325" y="311"/>
                  </a:lnTo>
                  <a:cubicBezTo>
                    <a:pt x="325" y="304"/>
                    <a:pt x="319" y="298"/>
                    <a:pt x="312" y="298"/>
                  </a:cubicBezTo>
                  <a:close/>
                  <a:moveTo>
                    <a:pt x="488" y="267"/>
                  </a:moveTo>
                  <a:lnTo>
                    <a:pt x="463" y="267"/>
                  </a:lnTo>
                  <a:cubicBezTo>
                    <a:pt x="456" y="267"/>
                    <a:pt x="450" y="273"/>
                    <a:pt x="450" y="281"/>
                  </a:cubicBezTo>
                  <a:lnTo>
                    <a:pt x="450" y="489"/>
                  </a:lnTo>
                  <a:lnTo>
                    <a:pt x="501" y="489"/>
                  </a:lnTo>
                  <a:lnTo>
                    <a:pt x="501" y="281"/>
                  </a:lnTo>
                  <a:cubicBezTo>
                    <a:pt x="501" y="273"/>
                    <a:pt x="495" y="267"/>
                    <a:pt x="488" y="267"/>
                  </a:cubicBezTo>
                  <a:close/>
                  <a:moveTo>
                    <a:pt x="224" y="390"/>
                  </a:moveTo>
                  <a:lnTo>
                    <a:pt x="200" y="390"/>
                  </a:lnTo>
                  <a:cubicBezTo>
                    <a:pt x="192" y="390"/>
                    <a:pt x="186" y="396"/>
                    <a:pt x="186" y="403"/>
                  </a:cubicBezTo>
                  <a:lnTo>
                    <a:pt x="186" y="489"/>
                  </a:lnTo>
                  <a:lnTo>
                    <a:pt x="237" y="489"/>
                  </a:lnTo>
                  <a:lnTo>
                    <a:pt x="237" y="403"/>
                  </a:lnTo>
                  <a:cubicBezTo>
                    <a:pt x="237" y="396"/>
                    <a:pt x="231" y="390"/>
                    <a:pt x="224" y="390"/>
                  </a:cubicBezTo>
                  <a:close/>
                  <a:moveTo>
                    <a:pt x="149" y="476"/>
                  </a:moveTo>
                  <a:cubicBezTo>
                    <a:pt x="149" y="483"/>
                    <a:pt x="144" y="489"/>
                    <a:pt x="136" y="489"/>
                  </a:cubicBezTo>
                  <a:cubicBezTo>
                    <a:pt x="129" y="489"/>
                    <a:pt x="123" y="483"/>
                    <a:pt x="123" y="476"/>
                  </a:cubicBezTo>
                  <a:lnTo>
                    <a:pt x="123" y="189"/>
                  </a:lnTo>
                  <a:cubicBezTo>
                    <a:pt x="123" y="182"/>
                    <a:pt x="129" y="176"/>
                    <a:pt x="136" y="176"/>
                  </a:cubicBezTo>
                  <a:cubicBezTo>
                    <a:pt x="143" y="176"/>
                    <a:pt x="149" y="182"/>
                    <a:pt x="149" y="189"/>
                  </a:cubicBezTo>
                  <a:lnTo>
                    <a:pt x="149" y="476"/>
                  </a:lnTo>
                  <a:close/>
                  <a:moveTo>
                    <a:pt x="531" y="463"/>
                  </a:moveTo>
                  <a:cubicBezTo>
                    <a:pt x="538" y="463"/>
                    <a:pt x="544" y="469"/>
                    <a:pt x="544" y="476"/>
                  </a:cubicBezTo>
                  <a:cubicBezTo>
                    <a:pt x="544" y="483"/>
                    <a:pt x="538" y="489"/>
                    <a:pt x="531" y="489"/>
                  </a:cubicBezTo>
                  <a:lnTo>
                    <a:pt x="136" y="489"/>
                  </a:lnTo>
                  <a:cubicBezTo>
                    <a:pt x="129" y="489"/>
                    <a:pt x="123" y="483"/>
                    <a:pt x="123" y="476"/>
                  </a:cubicBezTo>
                  <a:cubicBezTo>
                    <a:pt x="123" y="469"/>
                    <a:pt x="129" y="463"/>
                    <a:pt x="136" y="463"/>
                  </a:cubicBezTo>
                  <a:lnTo>
                    <a:pt x="531" y="463"/>
                  </a:lnTo>
                  <a:close/>
                  <a:moveTo>
                    <a:pt x="753" y="750"/>
                  </a:moveTo>
                  <a:cubicBezTo>
                    <a:pt x="732" y="770"/>
                    <a:pt x="706" y="779"/>
                    <a:pt x="680" y="779"/>
                  </a:cubicBezTo>
                  <a:cubicBezTo>
                    <a:pt x="654" y="779"/>
                    <a:pt x="628" y="770"/>
                    <a:pt x="608" y="750"/>
                  </a:cubicBezTo>
                  <a:lnTo>
                    <a:pt x="485" y="629"/>
                  </a:lnTo>
                  <a:cubicBezTo>
                    <a:pt x="440" y="653"/>
                    <a:pt x="388" y="666"/>
                    <a:pt x="334" y="666"/>
                  </a:cubicBezTo>
                  <a:cubicBezTo>
                    <a:pt x="149" y="666"/>
                    <a:pt x="0" y="517"/>
                    <a:pt x="0" y="332"/>
                  </a:cubicBezTo>
                  <a:cubicBezTo>
                    <a:pt x="0" y="149"/>
                    <a:pt x="149" y="0"/>
                    <a:pt x="334" y="0"/>
                  </a:cubicBezTo>
                  <a:cubicBezTo>
                    <a:pt x="517" y="0"/>
                    <a:pt x="666" y="149"/>
                    <a:pt x="666" y="332"/>
                  </a:cubicBezTo>
                  <a:cubicBezTo>
                    <a:pt x="666" y="387"/>
                    <a:pt x="653" y="439"/>
                    <a:pt x="630" y="484"/>
                  </a:cubicBezTo>
                  <a:lnTo>
                    <a:pt x="753" y="605"/>
                  </a:lnTo>
                  <a:cubicBezTo>
                    <a:pt x="792" y="645"/>
                    <a:pt x="792" y="709"/>
                    <a:pt x="753" y="750"/>
                  </a:cubicBezTo>
                  <a:close/>
                  <a:moveTo>
                    <a:pt x="334" y="623"/>
                  </a:moveTo>
                  <a:lnTo>
                    <a:pt x="334" y="623"/>
                  </a:lnTo>
                  <a:cubicBezTo>
                    <a:pt x="494" y="623"/>
                    <a:pt x="624" y="493"/>
                    <a:pt x="624" y="332"/>
                  </a:cubicBezTo>
                  <a:cubicBezTo>
                    <a:pt x="624" y="172"/>
                    <a:pt x="494" y="42"/>
                    <a:pt x="334" y="42"/>
                  </a:cubicBezTo>
                  <a:cubicBezTo>
                    <a:pt x="173" y="42"/>
                    <a:pt x="43" y="172"/>
                    <a:pt x="43" y="332"/>
                  </a:cubicBezTo>
                  <a:cubicBezTo>
                    <a:pt x="43" y="493"/>
                    <a:pt x="173" y="623"/>
                    <a:pt x="334" y="62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20">
                <a:latin typeface="微软雅黑" panose="020B0503020204020204" pitchFamily="34" charset="-122"/>
                <a:ea typeface="微软雅黑" panose="020B0503020204020204" pitchFamily="34" charset="-122"/>
              </a:endParaRPr>
            </a:p>
          </p:txBody>
        </p:sp>
      </p:grpSp>
      <p:grpSp>
        <p:nvGrpSpPr>
          <p:cNvPr id="105" name="组合 43"/>
          <p:cNvGrpSpPr/>
          <p:nvPr/>
        </p:nvGrpSpPr>
        <p:grpSpPr bwMode="auto">
          <a:xfrm>
            <a:off x="10744199" y="4191000"/>
            <a:ext cx="770467" cy="694267"/>
            <a:chOff x="0" y="0"/>
            <a:chExt cx="1154113" cy="1155698"/>
          </a:xfrm>
          <a:solidFill>
            <a:schemeClr val="bg1">
              <a:lumMod val="65000"/>
            </a:schemeClr>
          </a:solidFill>
        </p:grpSpPr>
        <p:sp>
          <p:nvSpPr>
            <p:cNvPr id="106" name="Oval 32"/>
            <p:cNvSpPr>
              <a:spLocks noChangeArrowheads="1"/>
            </p:cNvSpPr>
            <p:nvPr/>
          </p:nvSpPr>
          <p:spPr bwMode="auto">
            <a:xfrm>
              <a:off x="0" y="0"/>
              <a:ext cx="1154113" cy="1155698"/>
            </a:xfrm>
            <a:prstGeom prst="ellipse">
              <a:avLst/>
            </a:prstGeom>
            <a:solidFill>
              <a:srgbClr val="2E8102"/>
            </a:solidFill>
            <a:ln w="63500">
              <a:solidFill>
                <a:schemeClr val="bg1"/>
              </a:solidFill>
              <a:round/>
            </a:ln>
            <a:effectLst>
              <a:outerShdw blurRad="101600" dist="38100" dir="8100000" algn="tr" rotWithShape="0">
                <a:prstClr val="black">
                  <a:alpha val="40000"/>
                </a:prstClr>
              </a:outerShdw>
            </a:effectLst>
          </p:spPr>
          <p:txBody>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600">
                <a:solidFill>
                  <a:schemeClr val="tx1"/>
                </a:solidFill>
                <a:latin typeface="微软雅黑" panose="020B0503020204020204" pitchFamily="34" charset="-122"/>
              </a:endParaRPr>
            </a:p>
          </p:txBody>
        </p:sp>
        <p:sp>
          <p:nvSpPr>
            <p:cNvPr id="107" name="Freeform 37"/>
            <p:cNvSpPr>
              <a:spLocks noEditPoints="1"/>
            </p:cNvSpPr>
            <p:nvPr/>
          </p:nvSpPr>
          <p:spPr bwMode="auto">
            <a:xfrm>
              <a:off x="268287" y="254000"/>
              <a:ext cx="658813" cy="652462"/>
            </a:xfrm>
            <a:custGeom>
              <a:avLst/>
              <a:gdLst>
                <a:gd name="T0" fmla="*/ 594912 w 732"/>
                <a:gd name="T1" fmla="*/ 562343 h 724"/>
                <a:gd name="T2" fmla="*/ 526510 w 732"/>
                <a:gd name="T3" fmla="*/ 562343 h 724"/>
                <a:gd name="T4" fmla="*/ 431109 w 732"/>
                <a:gd name="T5" fmla="*/ 379401 h 724"/>
                <a:gd name="T6" fmla="*/ 421208 w 732"/>
                <a:gd name="T7" fmla="*/ 415449 h 724"/>
                <a:gd name="T8" fmla="*/ 369007 w 732"/>
                <a:gd name="T9" fmla="*/ 455101 h 724"/>
                <a:gd name="T10" fmla="*/ 540011 w 732"/>
                <a:gd name="T11" fmla="*/ 644351 h 724"/>
                <a:gd name="T12" fmla="*/ 649813 w 732"/>
                <a:gd name="T13" fmla="*/ 570454 h 724"/>
                <a:gd name="T14" fmla="*/ 568811 w 732"/>
                <a:gd name="T15" fmla="*/ 486643 h 724"/>
                <a:gd name="T16" fmla="*/ 449109 w 732"/>
                <a:gd name="T17" fmla="*/ 388413 h 724"/>
                <a:gd name="T18" fmla="*/ 237605 w 732"/>
                <a:gd name="T19" fmla="*/ 231606 h 724"/>
                <a:gd name="T20" fmla="*/ 273605 w 732"/>
                <a:gd name="T21" fmla="*/ 221693 h 724"/>
                <a:gd name="T22" fmla="*/ 283506 w 732"/>
                <a:gd name="T23" fmla="*/ 186546 h 724"/>
                <a:gd name="T24" fmla="*/ 292506 w 732"/>
                <a:gd name="T25" fmla="*/ 153202 h 724"/>
                <a:gd name="T26" fmla="*/ 126903 w 732"/>
                <a:gd name="T27" fmla="*/ 14419 h 724"/>
                <a:gd name="T28" fmla="*/ 104402 w 732"/>
                <a:gd name="T29" fmla="*/ 184744 h 724"/>
                <a:gd name="T30" fmla="*/ 900 w 732"/>
                <a:gd name="T31" fmla="*/ 141487 h 724"/>
                <a:gd name="T32" fmla="*/ 196204 w 732"/>
                <a:gd name="T33" fmla="*/ 281171 h 724"/>
                <a:gd name="T34" fmla="*/ 221404 w 732"/>
                <a:gd name="T35" fmla="*/ 248729 h 724"/>
                <a:gd name="T36" fmla="*/ 634513 w 732"/>
                <a:gd name="T37" fmla="*/ 63985 h 724"/>
                <a:gd name="T38" fmla="*/ 546311 w 732"/>
                <a:gd name="T39" fmla="*/ 0 h 724"/>
                <a:gd name="T40" fmla="*/ 309606 w 732"/>
                <a:gd name="T41" fmla="*/ 211780 h 724"/>
                <a:gd name="T42" fmla="*/ 275405 w 732"/>
                <a:gd name="T43" fmla="*/ 260444 h 724"/>
                <a:gd name="T44" fmla="*/ 246605 w 732"/>
                <a:gd name="T45" fmla="*/ 274863 h 724"/>
                <a:gd name="T46" fmla="*/ 250205 w 732"/>
                <a:gd name="T47" fmla="*/ 364982 h 724"/>
                <a:gd name="T48" fmla="*/ 58501 w 732"/>
                <a:gd name="T49" fmla="*/ 530801 h 724"/>
                <a:gd name="T50" fmla="*/ 37801 w 732"/>
                <a:gd name="T51" fmla="*/ 652462 h 724"/>
                <a:gd name="T52" fmla="*/ 136803 w 732"/>
                <a:gd name="T53" fmla="*/ 553331 h 724"/>
                <a:gd name="T54" fmla="*/ 291606 w 732"/>
                <a:gd name="T55" fmla="*/ 406437 h 724"/>
                <a:gd name="T56" fmla="*/ 378907 w 732"/>
                <a:gd name="T57" fmla="*/ 406437 h 724"/>
                <a:gd name="T58" fmla="*/ 404108 w 732"/>
                <a:gd name="T59" fmla="*/ 352366 h 724"/>
                <a:gd name="T60" fmla="*/ 441009 w 732"/>
                <a:gd name="T61" fmla="*/ 344255 h 724"/>
                <a:gd name="T62" fmla="*/ 634513 w 732"/>
                <a:gd name="T63" fmla="*/ 63985 h 7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32" h="724">
                  <a:moveTo>
                    <a:pt x="623" y="586"/>
                  </a:moveTo>
                  <a:cubicBezTo>
                    <a:pt x="644" y="586"/>
                    <a:pt x="661" y="603"/>
                    <a:pt x="661" y="624"/>
                  </a:cubicBezTo>
                  <a:cubicBezTo>
                    <a:pt x="661" y="645"/>
                    <a:pt x="644" y="662"/>
                    <a:pt x="623" y="662"/>
                  </a:cubicBezTo>
                  <a:cubicBezTo>
                    <a:pt x="602" y="662"/>
                    <a:pt x="585" y="645"/>
                    <a:pt x="585" y="624"/>
                  </a:cubicBezTo>
                  <a:cubicBezTo>
                    <a:pt x="585" y="603"/>
                    <a:pt x="602" y="586"/>
                    <a:pt x="623" y="586"/>
                  </a:cubicBezTo>
                  <a:close/>
                  <a:moveTo>
                    <a:pt x="479" y="421"/>
                  </a:moveTo>
                  <a:lnTo>
                    <a:pt x="489" y="441"/>
                  </a:lnTo>
                  <a:lnTo>
                    <a:pt x="468" y="461"/>
                  </a:lnTo>
                  <a:lnTo>
                    <a:pt x="449" y="480"/>
                  </a:lnTo>
                  <a:cubicBezTo>
                    <a:pt x="438" y="491"/>
                    <a:pt x="425" y="500"/>
                    <a:pt x="410" y="505"/>
                  </a:cubicBezTo>
                  <a:lnTo>
                    <a:pt x="539" y="633"/>
                  </a:lnTo>
                  <a:lnTo>
                    <a:pt x="600" y="715"/>
                  </a:lnTo>
                  <a:lnTo>
                    <a:pt x="632" y="724"/>
                  </a:lnTo>
                  <a:lnTo>
                    <a:pt x="722" y="633"/>
                  </a:lnTo>
                  <a:lnTo>
                    <a:pt x="713" y="600"/>
                  </a:lnTo>
                  <a:lnTo>
                    <a:pt x="632" y="540"/>
                  </a:lnTo>
                  <a:lnTo>
                    <a:pt x="511" y="419"/>
                  </a:lnTo>
                  <a:lnTo>
                    <a:pt x="499" y="431"/>
                  </a:lnTo>
                  <a:lnTo>
                    <a:pt x="479" y="421"/>
                  </a:lnTo>
                  <a:close/>
                  <a:moveTo>
                    <a:pt x="264" y="257"/>
                  </a:moveTo>
                  <a:lnTo>
                    <a:pt x="285" y="237"/>
                  </a:lnTo>
                  <a:lnTo>
                    <a:pt x="304" y="246"/>
                  </a:lnTo>
                  <a:lnTo>
                    <a:pt x="294" y="227"/>
                  </a:lnTo>
                  <a:lnTo>
                    <a:pt x="315" y="207"/>
                  </a:lnTo>
                  <a:lnTo>
                    <a:pt x="317" y="205"/>
                  </a:lnTo>
                  <a:cubicBezTo>
                    <a:pt x="322" y="193"/>
                    <a:pt x="325" y="181"/>
                    <a:pt x="325" y="170"/>
                  </a:cubicBezTo>
                  <a:cubicBezTo>
                    <a:pt x="325" y="84"/>
                    <a:pt x="242" y="0"/>
                    <a:pt x="156" y="1"/>
                  </a:cubicBezTo>
                  <a:cubicBezTo>
                    <a:pt x="156" y="1"/>
                    <a:pt x="146" y="11"/>
                    <a:pt x="141" y="16"/>
                  </a:cubicBezTo>
                  <a:cubicBezTo>
                    <a:pt x="210" y="85"/>
                    <a:pt x="204" y="74"/>
                    <a:pt x="204" y="116"/>
                  </a:cubicBezTo>
                  <a:cubicBezTo>
                    <a:pt x="204" y="151"/>
                    <a:pt x="149" y="205"/>
                    <a:pt x="116" y="205"/>
                  </a:cubicBezTo>
                  <a:cubicBezTo>
                    <a:pt x="72" y="205"/>
                    <a:pt x="86" y="212"/>
                    <a:pt x="16" y="142"/>
                  </a:cubicBezTo>
                  <a:cubicBezTo>
                    <a:pt x="10" y="147"/>
                    <a:pt x="1" y="157"/>
                    <a:pt x="1" y="157"/>
                  </a:cubicBezTo>
                  <a:cubicBezTo>
                    <a:pt x="2" y="243"/>
                    <a:pt x="83" y="325"/>
                    <a:pt x="169" y="325"/>
                  </a:cubicBezTo>
                  <a:cubicBezTo>
                    <a:pt x="185" y="325"/>
                    <a:pt x="201" y="320"/>
                    <a:pt x="218" y="312"/>
                  </a:cubicBezTo>
                  <a:lnTo>
                    <a:pt x="221" y="315"/>
                  </a:lnTo>
                  <a:cubicBezTo>
                    <a:pt x="226" y="301"/>
                    <a:pt x="234" y="288"/>
                    <a:pt x="246" y="276"/>
                  </a:cubicBezTo>
                  <a:lnTo>
                    <a:pt x="264" y="257"/>
                  </a:lnTo>
                  <a:close/>
                  <a:moveTo>
                    <a:pt x="705" y="71"/>
                  </a:moveTo>
                  <a:lnTo>
                    <a:pt x="655" y="20"/>
                  </a:lnTo>
                  <a:cubicBezTo>
                    <a:pt x="642" y="7"/>
                    <a:pt x="624" y="0"/>
                    <a:pt x="607" y="0"/>
                  </a:cubicBezTo>
                  <a:cubicBezTo>
                    <a:pt x="589" y="0"/>
                    <a:pt x="572" y="7"/>
                    <a:pt x="558" y="20"/>
                  </a:cubicBezTo>
                  <a:lnTo>
                    <a:pt x="344" y="235"/>
                  </a:lnTo>
                  <a:cubicBezTo>
                    <a:pt x="350" y="248"/>
                    <a:pt x="345" y="267"/>
                    <a:pt x="335" y="277"/>
                  </a:cubicBezTo>
                  <a:cubicBezTo>
                    <a:pt x="328" y="284"/>
                    <a:pt x="317" y="289"/>
                    <a:pt x="306" y="289"/>
                  </a:cubicBezTo>
                  <a:cubicBezTo>
                    <a:pt x="302" y="289"/>
                    <a:pt x="297" y="288"/>
                    <a:pt x="293" y="286"/>
                  </a:cubicBezTo>
                  <a:lnTo>
                    <a:pt x="274" y="305"/>
                  </a:lnTo>
                  <a:cubicBezTo>
                    <a:pt x="247" y="331"/>
                    <a:pt x="247" y="375"/>
                    <a:pt x="274" y="401"/>
                  </a:cubicBezTo>
                  <a:lnTo>
                    <a:pt x="278" y="405"/>
                  </a:lnTo>
                  <a:lnTo>
                    <a:pt x="110" y="572"/>
                  </a:lnTo>
                  <a:lnTo>
                    <a:pt x="65" y="589"/>
                  </a:lnTo>
                  <a:lnTo>
                    <a:pt x="0" y="682"/>
                  </a:lnTo>
                  <a:lnTo>
                    <a:pt x="42" y="724"/>
                  </a:lnTo>
                  <a:lnTo>
                    <a:pt x="135" y="659"/>
                  </a:lnTo>
                  <a:lnTo>
                    <a:pt x="152" y="614"/>
                  </a:lnTo>
                  <a:lnTo>
                    <a:pt x="319" y="447"/>
                  </a:lnTo>
                  <a:lnTo>
                    <a:pt x="324" y="451"/>
                  </a:lnTo>
                  <a:cubicBezTo>
                    <a:pt x="338" y="465"/>
                    <a:pt x="355" y="471"/>
                    <a:pt x="373" y="471"/>
                  </a:cubicBezTo>
                  <a:cubicBezTo>
                    <a:pt x="390" y="471"/>
                    <a:pt x="408" y="465"/>
                    <a:pt x="421" y="451"/>
                  </a:cubicBezTo>
                  <a:lnTo>
                    <a:pt x="440" y="433"/>
                  </a:lnTo>
                  <a:cubicBezTo>
                    <a:pt x="434" y="420"/>
                    <a:pt x="438" y="401"/>
                    <a:pt x="449" y="391"/>
                  </a:cubicBezTo>
                  <a:cubicBezTo>
                    <a:pt x="456" y="384"/>
                    <a:pt x="467" y="379"/>
                    <a:pt x="477" y="379"/>
                  </a:cubicBezTo>
                  <a:cubicBezTo>
                    <a:pt x="482" y="379"/>
                    <a:pt x="487" y="380"/>
                    <a:pt x="490" y="382"/>
                  </a:cubicBezTo>
                  <a:lnTo>
                    <a:pt x="705" y="167"/>
                  </a:lnTo>
                  <a:cubicBezTo>
                    <a:pt x="732" y="140"/>
                    <a:pt x="732" y="97"/>
                    <a:pt x="705" y="7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20">
                <a:latin typeface="微软雅黑" panose="020B0503020204020204" pitchFamily="34" charset="-122"/>
                <a:ea typeface="微软雅黑" panose="020B0503020204020204" pitchFamily="34" charset="-122"/>
              </a:endParaRPr>
            </a:p>
          </p:txBody>
        </p:sp>
      </p:grpSp>
      <p:sp>
        <p:nvSpPr>
          <p:cNvPr id="108" name="TextBox 46"/>
          <p:cNvSpPr txBox="1">
            <a:spLocks noChangeArrowheads="1"/>
          </p:cNvSpPr>
          <p:nvPr/>
        </p:nvSpPr>
        <p:spPr bwMode="auto">
          <a:xfrm>
            <a:off x="2184400" y="1354667"/>
            <a:ext cx="3920067" cy="1293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779" tIns="41389" rIns="82779" bIns="4138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None/>
            </a:pPr>
            <a:r>
              <a:rPr lang="en-US" altLang="zh-CN" b="1" dirty="0" smtClean="0">
                <a:solidFill>
                  <a:schemeClr val="tx1"/>
                </a:solidFill>
                <a:latin typeface="楷体" pitchFamily="49" charset="-122"/>
                <a:ea typeface="楷体" pitchFamily="49" charset="-122"/>
              </a:rPr>
              <a:t>1</a:t>
            </a:r>
            <a:r>
              <a:rPr lang="zh-CN" altLang="en-US" b="1" dirty="0" smtClean="0">
                <a:solidFill>
                  <a:schemeClr val="tx1"/>
                </a:solidFill>
                <a:latin typeface="楷体" pitchFamily="49" charset="-122"/>
                <a:ea typeface="楷体" pitchFamily="49" charset="-122"/>
              </a:rPr>
              <a:t>、</a:t>
            </a:r>
            <a:r>
              <a:rPr lang="zh-CN" altLang="zh-CN" b="1" dirty="0" smtClean="0">
                <a:solidFill>
                  <a:schemeClr val="tx1"/>
                </a:solidFill>
                <a:latin typeface="楷体" pitchFamily="49" charset="-122"/>
                <a:ea typeface="楷体" pitchFamily="49" charset="-122"/>
              </a:rPr>
              <a:t>一专大四毕业成绩单上的课程名称与二学历课程名称完全一致的可以免考。</a:t>
            </a:r>
            <a:endParaRPr lang="zh-CN" altLang="zh-CN" dirty="0" smtClean="0">
              <a:solidFill>
                <a:schemeClr val="tx1"/>
              </a:solidFill>
              <a:latin typeface="楷体" pitchFamily="49" charset="-122"/>
              <a:ea typeface="楷体" pitchFamily="49" charset="-122"/>
            </a:endParaRPr>
          </a:p>
          <a:p>
            <a:pPr eaLnBrk="1" hangingPunct="1">
              <a:spcBef>
                <a:spcPct val="0"/>
              </a:spcBef>
              <a:buFontTx/>
              <a:buNone/>
            </a:pPr>
            <a:endParaRPr lang="en-US" altLang="zh-CN" sz="1865" b="1" dirty="0">
              <a:solidFill>
                <a:schemeClr val="tx1"/>
              </a:solidFill>
              <a:latin typeface="微软雅黑" panose="020B0503020204020204" pitchFamily="34" charset="-122"/>
            </a:endParaRPr>
          </a:p>
        </p:txBody>
      </p:sp>
      <p:sp>
        <p:nvSpPr>
          <p:cNvPr id="110" name="TextBox 48"/>
          <p:cNvSpPr txBox="1">
            <a:spLocks noChangeArrowheads="1"/>
          </p:cNvSpPr>
          <p:nvPr/>
        </p:nvSpPr>
        <p:spPr bwMode="auto">
          <a:xfrm>
            <a:off x="7435589" y="1585053"/>
            <a:ext cx="1593435" cy="37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779" tIns="41389" rIns="82779" bIns="4138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r" eaLnBrk="1" hangingPunct="1">
              <a:spcBef>
                <a:spcPct val="0"/>
              </a:spcBef>
              <a:buNone/>
            </a:pPr>
            <a:endParaRPr lang="en-US" altLang="zh-CN" sz="1865" b="1" dirty="0">
              <a:solidFill>
                <a:schemeClr val="tx1"/>
              </a:solidFill>
              <a:latin typeface="微软雅黑" panose="020B0503020204020204" pitchFamily="34" charset="-122"/>
            </a:endParaRPr>
          </a:p>
        </p:txBody>
      </p:sp>
      <p:sp>
        <p:nvSpPr>
          <p:cNvPr id="113" name="TextBox 51"/>
          <p:cNvSpPr txBox="1">
            <a:spLocks noChangeArrowheads="1"/>
          </p:cNvSpPr>
          <p:nvPr/>
        </p:nvSpPr>
        <p:spPr bwMode="auto">
          <a:xfrm>
            <a:off x="1871133" y="4455696"/>
            <a:ext cx="4233334" cy="131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779" tIns="41389" rIns="82779" bIns="4138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None/>
            </a:pPr>
            <a:r>
              <a:rPr lang="en-US" altLang="zh-CN" b="1" dirty="0" smtClean="0">
                <a:solidFill>
                  <a:schemeClr val="tx1"/>
                </a:solidFill>
                <a:latin typeface="楷体" pitchFamily="49" charset="-122"/>
                <a:ea typeface="楷体" pitchFamily="49" charset="-122"/>
              </a:rPr>
              <a:t>3</a:t>
            </a:r>
            <a:r>
              <a:rPr lang="zh-CN" altLang="en-US" b="1" dirty="0" smtClean="0">
                <a:solidFill>
                  <a:schemeClr val="tx1"/>
                </a:solidFill>
                <a:latin typeface="楷体" pitchFamily="49" charset="-122"/>
                <a:ea typeface="楷体" pitchFamily="49" charset="-122"/>
              </a:rPr>
              <a:t>、</a:t>
            </a:r>
            <a:r>
              <a:rPr lang="zh-CN" altLang="zh-CN" b="1" dirty="0" smtClean="0">
                <a:solidFill>
                  <a:schemeClr val="tx1"/>
                </a:solidFill>
                <a:latin typeface="楷体" pitchFamily="49" charset="-122"/>
                <a:ea typeface="楷体" pitchFamily="49" charset="-122"/>
              </a:rPr>
              <a:t>理工类学生可以免考文科类专业的相同课程，管理类不能免考经济类同课程</a:t>
            </a:r>
            <a:r>
              <a:rPr lang="en-US" altLang="zh-CN" b="1" dirty="0" smtClean="0">
                <a:solidFill>
                  <a:schemeClr val="tx1"/>
                </a:solidFill>
                <a:latin typeface="楷体" pitchFamily="49" charset="-122"/>
                <a:ea typeface="楷体" pitchFamily="49" charset="-122"/>
              </a:rPr>
              <a:t>, </a:t>
            </a:r>
            <a:r>
              <a:rPr lang="zh-CN" altLang="zh-CN" b="1" dirty="0" smtClean="0">
                <a:solidFill>
                  <a:schemeClr val="tx1"/>
                </a:solidFill>
                <a:latin typeface="楷体" pitchFamily="49" charset="-122"/>
                <a:ea typeface="楷体" pitchFamily="49" charset="-122"/>
              </a:rPr>
              <a:t>管理类、经济类偏文的不能免考理工类同课程。</a:t>
            </a:r>
            <a:endParaRPr lang="zh-CN" altLang="en-US" b="1" dirty="0">
              <a:solidFill>
                <a:schemeClr val="tx1"/>
              </a:solidFill>
              <a:latin typeface="楷体" pitchFamily="49" charset="-122"/>
              <a:ea typeface="楷体" pitchFamily="49" charset="-122"/>
            </a:endParaRPr>
          </a:p>
        </p:txBody>
      </p:sp>
      <p:sp>
        <p:nvSpPr>
          <p:cNvPr id="115" name="TextBox 53"/>
          <p:cNvSpPr txBox="1">
            <a:spLocks noChangeArrowheads="1"/>
          </p:cNvSpPr>
          <p:nvPr/>
        </p:nvSpPr>
        <p:spPr bwMode="auto">
          <a:xfrm>
            <a:off x="6477001" y="4207932"/>
            <a:ext cx="4106332" cy="162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779" tIns="41389" rIns="82779" bIns="4138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None/>
            </a:pPr>
            <a:r>
              <a:rPr lang="en-US" altLang="zh-CN" b="1" dirty="0" smtClean="0">
                <a:solidFill>
                  <a:schemeClr val="tx1"/>
                </a:solidFill>
                <a:latin typeface="楷体" pitchFamily="49" charset="-122"/>
                <a:ea typeface="楷体" pitchFamily="49" charset="-122"/>
              </a:rPr>
              <a:t> 4</a:t>
            </a:r>
            <a:r>
              <a:rPr lang="zh-CN" altLang="en-US" b="1" dirty="0" smtClean="0">
                <a:solidFill>
                  <a:schemeClr val="tx1"/>
                </a:solidFill>
                <a:latin typeface="楷体" pitchFamily="49" charset="-122"/>
                <a:ea typeface="楷体" pitchFamily="49" charset="-122"/>
              </a:rPr>
              <a:t>、</a:t>
            </a:r>
            <a:r>
              <a:rPr lang="zh-CN" altLang="zh-CN" b="1" dirty="0" smtClean="0">
                <a:solidFill>
                  <a:schemeClr val="tx1"/>
                </a:solidFill>
                <a:latin typeface="楷体" pitchFamily="49" charset="-122"/>
                <a:ea typeface="楷体" pitchFamily="49" charset="-122"/>
              </a:rPr>
              <a:t>主修专业课程名称与二学历课程相近，未在已经批准的</a:t>
            </a:r>
            <a:r>
              <a:rPr lang="zh-CN" altLang="zh-CN" sz="1800" b="1" dirty="0" smtClean="0">
                <a:solidFill>
                  <a:schemeClr val="tx1"/>
                </a:solidFill>
                <a:latin typeface="黑体" pitchFamily="49" charset="-122"/>
                <a:ea typeface="黑体" pitchFamily="49" charset="-122"/>
              </a:rPr>
              <a:t>“南邮本科二学历免考课程对照表”</a:t>
            </a:r>
            <a:r>
              <a:rPr lang="zh-CN" altLang="zh-CN" b="1" dirty="0" smtClean="0">
                <a:solidFill>
                  <a:schemeClr val="tx1"/>
                </a:solidFill>
                <a:latin typeface="楷体" pitchFamily="49" charset="-122"/>
                <a:ea typeface="楷体" pitchFamily="49" charset="-122"/>
              </a:rPr>
              <a:t>中的，需在开学初填报“免考申报表”，经省考试院审核</a:t>
            </a:r>
            <a:r>
              <a:rPr lang="zh-CN" altLang="zh-CN" b="1" dirty="0" smtClean="0">
                <a:solidFill>
                  <a:srgbClr val="FF0000"/>
                </a:solidFill>
                <a:latin typeface="楷体" pitchFamily="49" charset="-122"/>
                <a:ea typeface="楷体" pitchFamily="49" charset="-122"/>
              </a:rPr>
              <a:t>同意后方可免考</a:t>
            </a:r>
            <a:r>
              <a:rPr lang="zh-CN" altLang="zh-CN" b="1" dirty="0" smtClean="0">
                <a:solidFill>
                  <a:schemeClr val="tx1"/>
                </a:solidFill>
                <a:latin typeface="楷体" pitchFamily="49" charset="-122"/>
                <a:ea typeface="楷体" pitchFamily="49" charset="-122"/>
              </a:rPr>
              <a:t>。</a:t>
            </a:r>
            <a:endParaRPr lang="zh-CN" altLang="en-US" b="1" dirty="0">
              <a:solidFill>
                <a:schemeClr val="tx1"/>
              </a:solidFill>
              <a:latin typeface="楷体" pitchFamily="49" charset="-122"/>
              <a:ea typeface="楷体" pitchFamily="49" charset="-122"/>
            </a:endParaRPr>
          </a:p>
        </p:txBody>
      </p:sp>
      <p:pic>
        <p:nvPicPr>
          <p:cNvPr id="117" name="图片 116"/>
          <p:cNvPicPr>
            <a:picLocks noChangeAspect="1"/>
          </p:cNvPicPr>
          <p:nvPr/>
        </p:nvPicPr>
        <p:blipFill rotWithShape="1">
          <a:blip r:embed="rId4" cstate="print"/>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
        <p:nvSpPr>
          <p:cNvPr id="51201" name="Rectangle 1"/>
          <p:cNvSpPr>
            <a:spLocks noChangeArrowheads="1"/>
          </p:cNvSpPr>
          <p:nvPr/>
        </p:nvSpPr>
        <p:spPr bwMode="auto">
          <a:xfrm>
            <a:off x="741954" y="2905274"/>
            <a:ext cx="10621162"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2588" algn="l" defTabSz="914400" rtl="0" eaLnBrk="1" fontAlgn="base" latinLnBrk="0" hangingPunct="1">
              <a:lnSpc>
                <a:spcPct val="100000"/>
              </a:lnSpc>
              <a:spcBef>
                <a:spcPct val="0"/>
              </a:spcBef>
              <a:spcAft>
                <a:spcPct val="0"/>
              </a:spcAft>
              <a:buClrTx/>
              <a:buSzTx/>
              <a:buFontTx/>
              <a:buNone/>
              <a:tabLst/>
            </a:pPr>
            <a:r>
              <a:rPr kumimoji="0" lang="zh-CN"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课程免考可参照</a:t>
            </a:r>
            <a:r>
              <a:rPr kumimoji="0" lang="zh-CN" altLang="zh-CN"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a:t>
            </a:r>
            <a:r>
              <a:rPr kumimoji="0" lang="zh-CN"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江苏省高等教育自学考试课程免考实施细则</a:t>
            </a:r>
            <a:r>
              <a:rPr kumimoji="0" lang="zh-CN" altLang="zh-CN"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a:t>
            </a:r>
            <a:r>
              <a:rPr kumimoji="0" lang="zh-CN"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执行。二学历免考课程门数</a:t>
            </a:r>
            <a:r>
              <a:rPr kumimoji="0" lang="zh-CN" sz="2400" b="1" i="0" u="none" strike="noStrike" cap="none" normalizeH="0" baseline="0" dirty="0" smtClean="0">
                <a:ln>
                  <a:noFill/>
                </a:ln>
                <a:solidFill>
                  <a:srgbClr val="FF0000"/>
                </a:solidFill>
                <a:effectLst/>
                <a:latin typeface="黑体" pitchFamily="49" charset="-122"/>
                <a:ea typeface="黑体" pitchFamily="49" charset="-122"/>
                <a:cs typeface="Times New Roman" pitchFamily="18" charset="0"/>
              </a:rPr>
              <a:t>不得超过</a:t>
            </a:r>
            <a:r>
              <a:rPr kumimoji="0" lang="zh-CN"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专业计划总课程数的</a:t>
            </a:r>
            <a:r>
              <a:rPr kumimoji="0" lang="zh-CN" sz="2400" b="1" i="0" u="none" strike="noStrike" cap="none" normalizeH="0" baseline="0" dirty="0" smtClean="0">
                <a:ln>
                  <a:noFill/>
                </a:ln>
                <a:solidFill>
                  <a:srgbClr val="FF0000"/>
                </a:solidFill>
                <a:effectLst/>
                <a:latin typeface="黑体" pitchFamily="49" charset="-122"/>
                <a:ea typeface="黑体" pitchFamily="49" charset="-122"/>
                <a:cs typeface="Times New Roman" pitchFamily="18" charset="0"/>
              </a:rPr>
              <a:t>一半</a:t>
            </a:r>
            <a:r>
              <a:rPr kumimoji="0" lang="zh-CN"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a:t>
            </a:r>
            <a:r>
              <a:rPr kumimoji="0" lang="zh-CN" sz="2400" b="1" i="0" u="none" strike="noStrike" cap="none" normalizeH="0" baseline="0" dirty="0" smtClean="0">
                <a:ln>
                  <a:noFill/>
                </a:ln>
                <a:solidFill>
                  <a:srgbClr val="FF0000"/>
                </a:solidFill>
                <a:effectLst/>
                <a:latin typeface="黑体" pitchFamily="49" charset="-122"/>
                <a:ea typeface="黑体" pitchFamily="49" charset="-122"/>
                <a:cs typeface="Times New Roman" pitchFamily="18" charset="0"/>
              </a:rPr>
              <a:t>约</a:t>
            </a:r>
            <a:r>
              <a:rPr kumimoji="0" lang="en-US" altLang="zh-CN" sz="2400" b="1" i="0" u="none" strike="noStrike" cap="none" normalizeH="0" baseline="0" dirty="0" smtClean="0">
                <a:ln>
                  <a:noFill/>
                </a:ln>
                <a:solidFill>
                  <a:srgbClr val="FF0000"/>
                </a:solidFill>
                <a:effectLst/>
                <a:latin typeface="黑体" pitchFamily="49" charset="-122"/>
                <a:ea typeface="黑体" pitchFamily="49" charset="-122"/>
                <a:cs typeface="Times New Roman" pitchFamily="18" charset="0"/>
              </a:rPr>
              <a:t>6</a:t>
            </a:r>
            <a:r>
              <a:rPr kumimoji="0" lang="zh-CN" altLang="en-US" sz="2400" b="1" i="0" u="none" strike="noStrike" cap="none" normalizeH="0" baseline="0" dirty="0" smtClean="0">
                <a:ln>
                  <a:noFill/>
                </a:ln>
                <a:solidFill>
                  <a:srgbClr val="FF0000"/>
                </a:solidFill>
                <a:effectLst/>
                <a:latin typeface="黑体" pitchFamily="49" charset="-122"/>
                <a:ea typeface="黑体" pitchFamily="49" charset="-122"/>
                <a:cs typeface="Times New Roman" pitchFamily="18" charset="0"/>
              </a:rPr>
              <a:t>门</a:t>
            </a:r>
            <a:r>
              <a:rPr kumimoji="0" lang="zh-CN" altLang="en-US"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a:t>
            </a:r>
            <a:endParaRPr kumimoji="0" lang="zh-CN" altLang="en-US" sz="2400" b="0" i="0" u="none" strike="noStrike" cap="none" normalizeH="0" baseline="0" dirty="0" smtClean="0">
              <a:ln>
                <a:noFill/>
              </a:ln>
              <a:solidFill>
                <a:schemeClr val="tx1"/>
              </a:solidFill>
              <a:effectLst/>
              <a:latin typeface="黑体" pitchFamily="49" charset="-122"/>
              <a:ea typeface="黑体" pitchFamily="49" charset="-122"/>
              <a:cs typeface="宋体" pitchFamily="2" charset="-122"/>
            </a:endParaRPr>
          </a:p>
        </p:txBody>
      </p:sp>
      <p:sp>
        <p:nvSpPr>
          <p:cNvPr id="35" name="TextBox 46"/>
          <p:cNvSpPr txBox="1">
            <a:spLocks noChangeArrowheads="1"/>
          </p:cNvSpPr>
          <p:nvPr/>
        </p:nvSpPr>
        <p:spPr bwMode="auto">
          <a:xfrm>
            <a:off x="6900334" y="1329267"/>
            <a:ext cx="3234266" cy="100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779" tIns="41389" rIns="82779" bIns="41389">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None/>
            </a:pPr>
            <a:r>
              <a:rPr lang="en-US" altLang="zh-CN" b="1" dirty="0" smtClean="0">
                <a:solidFill>
                  <a:schemeClr val="tx1"/>
                </a:solidFill>
                <a:latin typeface="楷体" pitchFamily="49" charset="-122"/>
                <a:ea typeface="楷体" pitchFamily="49" charset="-122"/>
              </a:rPr>
              <a:t>2</a:t>
            </a:r>
            <a:r>
              <a:rPr lang="zh-CN" altLang="en-US" b="1" dirty="0" smtClean="0">
                <a:solidFill>
                  <a:schemeClr val="tx1"/>
                </a:solidFill>
                <a:latin typeface="楷体" pitchFamily="49" charset="-122"/>
                <a:ea typeface="楷体" pitchFamily="49" charset="-122"/>
              </a:rPr>
              <a:t>、</a:t>
            </a:r>
            <a:r>
              <a:rPr lang="zh-CN" altLang="zh-CN" b="1" dirty="0" smtClean="0">
                <a:solidFill>
                  <a:schemeClr val="tx1"/>
                </a:solidFill>
                <a:latin typeface="楷体" pitchFamily="49" charset="-122"/>
                <a:ea typeface="楷体" pitchFamily="49" charset="-122"/>
              </a:rPr>
              <a:t>根据省免考政策</a:t>
            </a:r>
            <a:r>
              <a:rPr lang="zh-CN" altLang="zh-CN" dirty="0" smtClean="0">
                <a:solidFill>
                  <a:schemeClr val="tx1"/>
                </a:solidFill>
                <a:latin typeface="楷体" pitchFamily="49" charset="-122"/>
                <a:ea typeface="楷体" pitchFamily="49" charset="-122"/>
              </a:rPr>
              <a:t>，</a:t>
            </a:r>
            <a:r>
              <a:rPr lang="zh-CN" altLang="zh-CN" b="1" dirty="0" smtClean="0">
                <a:solidFill>
                  <a:schemeClr val="tx1"/>
                </a:solidFill>
                <a:latin typeface="楷体" pitchFamily="49" charset="-122"/>
                <a:ea typeface="楷体" pitchFamily="49" charset="-122"/>
              </a:rPr>
              <a:t>获取的相应证书可以免考二学历对应的课程。</a:t>
            </a:r>
            <a:endParaRPr lang="en-US" altLang="zh-CN" sz="1865" b="1" dirty="0">
              <a:solidFill>
                <a:schemeClr val="tx1"/>
              </a:solidFill>
              <a:latin typeface="微软雅黑" panose="020B0503020204020204" pitchFamily="34" charset="-122"/>
            </a:endParaRPr>
          </a:p>
        </p:txBody>
      </p:sp>
      <p:sp>
        <p:nvSpPr>
          <p:cNvPr id="29" name="灯片编号占位符 28"/>
          <p:cNvSpPr>
            <a:spLocks noGrp="1"/>
          </p:cNvSpPr>
          <p:nvPr>
            <p:ph type="sldNum" sz="quarter" idx="12"/>
          </p:nvPr>
        </p:nvSpPr>
        <p:spPr/>
        <p:txBody>
          <a:bodyPr/>
          <a:lstStyle/>
          <a:p>
            <a:fld id="{5A873971-3151-479D-A2F3-0E7DC3B3DC13}" type="slidenum">
              <a:rPr lang="zh-CN" altLang="en-US" smtClean="0"/>
              <a:pPr/>
              <a:t>18</a:t>
            </a:fld>
            <a:endParaRPr lang="zh-CN" altLang="en-US"/>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sp>
        <p:nvSpPr>
          <p:cNvPr id="15" name="文本框 43"/>
          <p:cNvSpPr txBox="1"/>
          <p:nvPr/>
        </p:nvSpPr>
        <p:spPr>
          <a:xfrm>
            <a:off x="1658435" y="2682149"/>
            <a:ext cx="2225141" cy="461665"/>
          </a:xfrm>
          <a:prstGeom prst="rect">
            <a:avLst/>
          </a:prstGeom>
          <a:noFill/>
          <a:ln w="50800">
            <a:noFill/>
          </a:ln>
        </p:spPr>
        <p:txBody>
          <a:bodyPr wrap="square" rtlCol="0" anchor="ctr">
            <a:spAutoFit/>
          </a:bodyPr>
          <a:lstStyle/>
          <a:p>
            <a:pPr algn="ctr">
              <a:lnSpc>
                <a:spcPct val="120000"/>
              </a:lnSpc>
            </a:pPr>
            <a:r>
              <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第一季度</a:t>
            </a:r>
            <a:endParaRPr lang="zh-CN" altLang="en-US" sz="2000" b="1"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31" name="图片 30"/>
          <p:cNvPicPr>
            <a:picLocks noChangeAspect="1"/>
          </p:cNvPicPr>
          <p:nvPr/>
        </p:nvPicPr>
        <p:blipFill rotWithShape="1">
          <a:blip r:embed="rId4" cstate="print"/>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
        <p:nvSpPr>
          <p:cNvPr id="33" name="矩形 32"/>
          <p:cNvSpPr/>
          <p:nvPr/>
        </p:nvSpPr>
        <p:spPr>
          <a:xfrm>
            <a:off x="140085" y="1515746"/>
            <a:ext cx="2213649" cy="584775"/>
          </a:xfrm>
          <a:prstGeom prst="rect">
            <a:avLst/>
          </a:prstGeom>
        </p:spPr>
        <p:txBody>
          <a:bodyPr wrap="square">
            <a:spAutoFit/>
          </a:bodyPr>
          <a:lstStyle/>
          <a:p>
            <a:pPr algn="ctr" defTabSz="1087755"/>
            <a:r>
              <a:rPr lang="zh-CN" altLang="en-US" sz="3200" b="1" dirty="0" smtClean="0">
                <a:solidFill>
                  <a:srgbClr val="0000FF"/>
                </a:solidFill>
                <a:latin typeface="微软雅黑" panose="020B0503020204020204" pitchFamily="34" charset="-122"/>
                <a:ea typeface="微软雅黑" panose="020B0503020204020204" pitchFamily="34" charset="-122"/>
                <a:cs typeface="Open Sans" panose="020B0606030504020204" pitchFamily="34" charset="0"/>
              </a:rPr>
              <a:t>免考规定</a:t>
            </a:r>
            <a:endParaRPr lang="zh-CN" altLang="en-US" sz="3200" b="1" dirty="0">
              <a:solidFill>
                <a:srgbClr val="0000FF"/>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7" name="灯片编号占位符 6"/>
          <p:cNvSpPr>
            <a:spLocks noGrp="1"/>
          </p:cNvSpPr>
          <p:nvPr>
            <p:ph type="sldNum" sz="quarter" idx="12"/>
          </p:nvPr>
        </p:nvSpPr>
        <p:spPr/>
        <p:txBody>
          <a:bodyPr/>
          <a:lstStyle/>
          <a:p>
            <a:fld id="{5A873971-3151-479D-A2F3-0E7DC3B3DC13}" type="slidenum">
              <a:rPr lang="zh-CN" altLang="en-US" smtClean="0"/>
              <a:pPr/>
              <a:t>19</a:t>
            </a:fld>
            <a:endParaRPr lang="zh-CN" altLang="en-US"/>
          </a:p>
        </p:txBody>
      </p:sp>
      <p:graphicFrame>
        <p:nvGraphicFramePr>
          <p:cNvPr id="2" name="表格 1"/>
          <p:cNvGraphicFramePr>
            <a:graphicFrameLocks noGrp="1"/>
          </p:cNvGraphicFramePr>
          <p:nvPr>
            <p:extLst>
              <p:ext uri="{D42A27DB-BD31-4B8C-83A1-F6EECF244321}">
                <p14:modId xmlns:p14="http://schemas.microsoft.com/office/powerpoint/2010/main" val="3865755572"/>
              </p:ext>
            </p:extLst>
          </p:nvPr>
        </p:nvGraphicFramePr>
        <p:xfrm>
          <a:off x="2138515" y="114277"/>
          <a:ext cx="9055510" cy="5819587"/>
        </p:xfrm>
        <a:graphic>
          <a:graphicData uri="http://schemas.openxmlformats.org/drawingml/2006/table">
            <a:tbl>
              <a:tblPr>
                <a:tableStyleId>{5C22544A-7EE6-4342-B048-85BDC9FD1C3A}</a:tableStyleId>
              </a:tblPr>
              <a:tblGrid>
                <a:gridCol w="1194620"/>
                <a:gridCol w="619433"/>
                <a:gridCol w="2123767"/>
                <a:gridCol w="707923"/>
                <a:gridCol w="943897"/>
                <a:gridCol w="3063403"/>
                <a:gridCol w="402467"/>
              </a:tblGrid>
              <a:tr h="206229">
                <a:tc gridSpan="7">
                  <a:txBody>
                    <a:bodyPr/>
                    <a:lstStyle/>
                    <a:p>
                      <a:pPr algn="ctr" fontAlgn="ctr"/>
                      <a:r>
                        <a:rPr lang="zh-CN" altLang="en-US" sz="1400" b="1" u="none" strike="noStrike" dirty="0">
                          <a:effectLst/>
                        </a:rPr>
                        <a:t>自考本科二学历</a:t>
                      </a:r>
                      <a:r>
                        <a:rPr lang="en-US" altLang="zh-CN" sz="1400" b="1" u="none" strike="noStrike" dirty="0">
                          <a:effectLst/>
                        </a:rPr>
                        <a:t>(</a:t>
                      </a:r>
                      <a:r>
                        <a:rPr lang="zh-CN" altLang="en-US" sz="1400" b="1" u="none" strike="noStrike" dirty="0">
                          <a:effectLst/>
                        </a:rPr>
                        <a:t>相近课程名称</a:t>
                      </a:r>
                      <a:r>
                        <a:rPr lang="en-US" altLang="zh-CN" sz="1400" b="1" u="none" strike="noStrike" dirty="0">
                          <a:effectLst/>
                        </a:rPr>
                        <a:t>)</a:t>
                      </a:r>
                      <a:r>
                        <a:rPr lang="zh-CN" altLang="en-US" sz="1400" b="1" u="none" strike="noStrike" dirty="0">
                          <a:effectLst/>
                        </a:rPr>
                        <a:t>免考课程对照表（</a:t>
                      </a:r>
                      <a:r>
                        <a:rPr lang="en-US" altLang="zh-CN" sz="1400" b="1" u="none" strike="noStrike" dirty="0">
                          <a:effectLst/>
                        </a:rPr>
                        <a:t>2020</a:t>
                      </a:r>
                      <a:r>
                        <a:rPr lang="zh-CN" altLang="en-US" sz="1400" b="1" u="none" strike="noStrike" dirty="0">
                          <a:effectLst/>
                        </a:rPr>
                        <a:t>年</a:t>
                      </a:r>
                      <a:r>
                        <a:rPr lang="en-US" altLang="zh-CN" sz="1400" b="1" u="none" strike="noStrike" dirty="0">
                          <a:effectLst/>
                        </a:rPr>
                        <a:t>5</a:t>
                      </a:r>
                      <a:r>
                        <a:rPr lang="zh-CN" altLang="en-US" sz="1400" b="1" u="none" strike="noStrike" dirty="0">
                          <a:effectLst/>
                        </a:rPr>
                        <a:t>月版）</a:t>
                      </a:r>
                      <a:endParaRPr lang="zh-CN" altLang="en-US" sz="1400" b="1" i="0" u="none" strike="noStrike" dirty="0">
                        <a:effectLst/>
                        <a:latin typeface="宋体"/>
                      </a:endParaRPr>
                    </a:p>
                  </a:txBody>
                  <a:tcPr marL="4894" marR="4894" marT="4894"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807287">
                <a:tc gridSpan="7">
                  <a:txBody>
                    <a:bodyPr/>
                    <a:lstStyle/>
                    <a:p>
                      <a:pPr algn="l" fontAlgn="ctr"/>
                      <a:r>
                        <a:rPr lang="zh-CN" altLang="en-US" sz="1200" u="none" strike="noStrike" dirty="0">
                          <a:effectLst/>
                        </a:rPr>
                        <a:t>免考原则：</a:t>
                      </a:r>
                      <a:br>
                        <a:rPr lang="zh-CN" altLang="en-US" sz="1200" u="none" strike="noStrike" dirty="0">
                          <a:effectLst/>
                        </a:rPr>
                      </a:br>
                      <a:r>
                        <a:rPr lang="zh-CN" altLang="en-US" sz="1200" u="none" strike="noStrike" dirty="0">
                          <a:effectLst/>
                        </a:rPr>
                        <a:t>    </a:t>
                      </a:r>
                      <a:r>
                        <a:rPr lang="en-US" altLang="zh-CN" sz="1200" u="none" strike="noStrike" dirty="0">
                          <a:effectLst/>
                        </a:rPr>
                        <a:t>1</a:t>
                      </a:r>
                      <a:r>
                        <a:rPr lang="zh-CN" altLang="en-US" sz="1200" u="none" strike="noStrike" dirty="0">
                          <a:effectLst/>
                        </a:rPr>
                        <a:t>、课程名称完全一致的可以免考，课程名称相近的在下面列表课程中的可以免考</a:t>
                      </a:r>
                      <a:r>
                        <a:rPr lang="en-US" altLang="zh-CN" sz="1200" u="none" strike="noStrike" dirty="0">
                          <a:effectLst/>
                        </a:rPr>
                        <a:t>; </a:t>
                      </a:r>
                      <a:br>
                        <a:rPr lang="en-US" altLang="zh-CN" sz="1200" u="none" strike="noStrike" dirty="0">
                          <a:effectLst/>
                        </a:rPr>
                      </a:br>
                      <a:r>
                        <a:rPr lang="en-US" altLang="zh-CN" sz="1200" u="none" strike="noStrike" dirty="0">
                          <a:effectLst/>
                        </a:rPr>
                        <a:t>    2</a:t>
                      </a:r>
                      <a:r>
                        <a:rPr lang="zh-CN" altLang="en-US" sz="1200" u="none" strike="noStrike" dirty="0">
                          <a:effectLst/>
                        </a:rPr>
                        <a:t>、开考计划中考试院规定的获取相应证书可以免考二学历对应的课程；</a:t>
                      </a:r>
                      <a:br>
                        <a:rPr lang="zh-CN" altLang="en-US" sz="1200" u="none" strike="noStrike" dirty="0">
                          <a:effectLst/>
                        </a:rPr>
                      </a:br>
                      <a:r>
                        <a:rPr lang="zh-CN" altLang="en-US" sz="1200" u="none" strike="noStrike" dirty="0">
                          <a:effectLst/>
                        </a:rPr>
                        <a:t>    </a:t>
                      </a:r>
                      <a:r>
                        <a:rPr lang="en-US" altLang="zh-CN" sz="1200" u="none" strike="noStrike" dirty="0">
                          <a:effectLst/>
                        </a:rPr>
                        <a:t>3</a:t>
                      </a:r>
                      <a:r>
                        <a:rPr lang="zh-CN" altLang="en-US" sz="1200" u="none" strike="noStrike" dirty="0">
                          <a:effectLst/>
                        </a:rPr>
                        <a:t>、理工类学生可以免考文科类专业的相同或相近课程，管理类不能免考经济类同课程</a:t>
                      </a:r>
                      <a:r>
                        <a:rPr lang="en-US" altLang="zh-CN" sz="1200" u="none" strike="noStrike" dirty="0">
                          <a:effectLst/>
                        </a:rPr>
                        <a:t>, </a:t>
                      </a:r>
                      <a:r>
                        <a:rPr lang="zh-CN" altLang="en-US" sz="1200" u="none" strike="noStrike" dirty="0">
                          <a:effectLst/>
                        </a:rPr>
                        <a:t>管理类、经济类偏文的不能免考理工类同课程。</a:t>
                      </a:r>
                      <a:br>
                        <a:rPr lang="zh-CN" altLang="en-US" sz="1200" u="none" strike="noStrike" dirty="0">
                          <a:effectLst/>
                        </a:rPr>
                      </a:br>
                      <a:r>
                        <a:rPr lang="zh-CN" altLang="en-US" sz="1200" u="none" strike="noStrike" dirty="0">
                          <a:effectLst/>
                        </a:rPr>
                        <a:t>    </a:t>
                      </a:r>
                      <a:r>
                        <a:rPr lang="en-US" altLang="zh-CN" sz="1200" u="none" strike="noStrike" dirty="0">
                          <a:effectLst/>
                        </a:rPr>
                        <a:t>4</a:t>
                      </a:r>
                      <a:r>
                        <a:rPr lang="zh-CN" altLang="en-US" sz="1200" u="none" strike="noStrike" dirty="0">
                          <a:effectLst/>
                        </a:rPr>
                        <a:t>、主修专业课程名称与二学历课程相近，且教材与二学历教材一样的，未在此列表中的相近课程，可咨询授课程老师意见并认可后，填报考试院的免考申报表，交辅导员报自考办审核。经同意后方可免考。</a:t>
                      </a:r>
                      <a:endParaRPr lang="zh-CN" altLang="en-US" sz="1200" b="0" i="0" u="none" strike="noStrike" dirty="0">
                        <a:effectLst/>
                        <a:latin typeface="宋体"/>
                      </a:endParaRPr>
                    </a:p>
                  </a:txBody>
                  <a:tcPr marL="4894" marR="4894" marT="4894" marB="0" anchor="ctr">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r h="212674">
                <a:tc rowSpan="2">
                  <a:txBody>
                    <a:bodyPr/>
                    <a:lstStyle/>
                    <a:p>
                      <a:pPr algn="ctr" fontAlgn="ctr"/>
                      <a:r>
                        <a:rPr lang="zh-CN" altLang="en-US" sz="1200" u="none" strike="noStrike" dirty="0">
                          <a:effectLst/>
                        </a:rPr>
                        <a:t>本科二学历</a:t>
                      </a:r>
                      <a:br>
                        <a:rPr lang="zh-CN" altLang="en-US" sz="1200" u="none" strike="noStrike" dirty="0">
                          <a:effectLst/>
                        </a:rPr>
                      </a:br>
                      <a:r>
                        <a:rPr lang="zh-CN" altLang="en-US" sz="1200" u="none" strike="noStrike" dirty="0">
                          <a:effectLst/>
                        </a:rPr>
                        <a:t>专业</a:t>
                      </a:r>
                      <a:endParaRPr lang="zh-CN" altLang="en-US" sz="1200" b="1" i="0" u="none" strike="noStrike" dirty="0">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zh-CN" altLang="en-US" sz="1200" u="none" strike="noStrike" dirty="0">
                          <a:effectLst/>
                        </a:rPr>
                        <a:t>序号</a:t>
                      </a:r>
                      <a:endParaRPr lang="zh-CN" altLang="en-US" sz="1200" b="0" i="0" u="none" strike="noStrike" dirty="0">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zh-CN" altLang="en-US" sz="500" u="none" strike="noStrike" dirty="0">
                          <a:effectLst/>
                        </a:rPr>
                        <a:t>普教课程</a:t>
                      </a:r>
                      <a:endParaRPr lang="zh-CN" altLang="en-US" sz="500" b="1" i="0" u="none" strike="noStrike" dirty="0">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gridSpan="3">
                  <a:txBody>
                    <a:bodyPr/>
                    <a:lstStyle/>
                    <a:p>
                      <a:pPr algn="ctr" fontAlgn="ctr"/>
                      <a:r>
                        <a:rPr lang="zh-CN" altLang="en-US" sz="500" u="none" strike="noStrike">
                          <a:effectLst/>
                        </a:rPr>
                        <a:t>对应免考的二学历课程</a:t>
                      </a:r>
                      <a:endParaRPr lang="zh-CN" altLang="en-US" sz="500" b="1"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r>
              <a:tr h="212674">
                <a:tc vMerge="1">
                  <a:txBody>
                    <a:bodyPr/>
                    <a:lstStyle/>
                    <a:p>
                      <a:endParaRPr lang="zh-CN" altLang="en-US"/>
                    </a:p>
                  </a:txBody>
                  <a:tcPr/>
                </a:tc>
                <a:tc vMerge="1">
                  <a:txBody>
                    <a:bodyPr/>
                    <a:lstStyle/>
                    <a:p>
                      <a:endParaRPr lang="zh-CN" altLang="en-US"/>
                    </a:p>
                  </a:txBody>
                  <a:tcPr/>
                </a:tc>
                <a:tc>
                  <a:txBody>
                    <a:bodyPr/>
                    <a:lstStyle/>
                    <a:p>
                      <a:pPr algn="ctr" fontAlgn="ctr"/>
                      <a:r>
                        <a:rPr lang="zh-CN" altLang="en-US" sz="1200" u="none" strike="noStrike" dirty="0">
                          <a:effectLst/>
                        </a:rPr>
                        <a:t>课程名称</a:t>
                      </a:r>
                      <a:endParaRPr lang="zh-CN" altLang="en-US" sz="1200" b="0" i="0" u="none" strike="noStrike" dirty="0">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a:effectLst/>
                        </a:rPr>
                        <a:t>学分</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a:effectLst/>
                        </a:rPr>
                        <a:t>课程代码</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a:effectLst/>
                        </a:rPr>
                        <a:t>课程名称</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a:effectLst/>
                        </a:rPr>
                        <a:t>学分</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2674">
                <a:tc>
                  <a:txBody>
                    <a:bodyPr/>
                    <a:lstStyle/>
                    <a:p>
                      <a:pPr algn="ctr" fontAlgn="ctr"/>
                      <a:r>
                        <a:rPr lang="zh-CN" altLang="en-US" sz="1200" u="none" strike="noStrike">
                          <a:effectLst/>
                        </a:rPr>
                        <a:t>电子商务物流</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dirty="0">
                          <a:effectLst/>
                        </a:rPr>
                        <a:t>1</a:t>
                      </a:r>
                      <a:endParaRPr lang="en-US" altLang="zh-CN" sz="1200" b="0" i="0" u="none" strike="noStrike" dirty="0">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dirty="0">
                          <a:effectLst/>
                        </a:rPr>
                        <a:t>网络安全技术</a:t>
                      </a:r>
                      <a:endParaRPr lang="zh-CN" altLang="en-US" sz="1200" b="0" i="0" u="none" strike="noStrike" dirty="0">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3.5</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27029</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a:effectLst/>
                        </a:rPr>
                        <a:t>网络安全</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5</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2986">
                <a:tc>
                  <a:txBody>
                    <a:bodyPr/>
                    <a:lstStyle/>
                    <a:p>
                      <a:pPr algn="ctr" fontAlgn="ctr"/>
                      <a:r>
                        <a:rPr lang="zh-CN" altLang="en-US" sz="1200" u="none" strike="noStrike">
                          <a:effectLst/>
                        </a:rPr>
                        <a:t>　</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dirty="0">
                          <a:effectLst/>
                        </a:rPr>
                        <a:t>2</a:t>
                      </a:r>
                      <a:endParaRPr lang="en-US" altLang="zh-CN" sz="1200" b="0" i="0" u="none" strike="noStrike" dirty="0">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dirty="0">
                          <a:effectLst/>
                        </a:rPr>
                        <a:t>现代物流与供应链管理</a:t>
                      </a:r>
                      <a:endParaRPr lang="zh-CN" altLang="en-US" sz="1200" b="0" i="0" u="none" strike="noStrike" dirty="0">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2</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27316</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a:effectLst/>
                        </a:rPr>
                        <a:t>供应链管理</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4</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2674">
                <a:tc>
                  <a:txBody>
                    <a:bodyPr/>
                    <a:lstStyle/>
                    <a:p>
                      <a:pPr algn="ctr" fontAlgn="ctr"/>
                      <a:r>
                        <a:rPr lang="zh-CN" altLang="en-US" sz="1200" u="none" strike="noStrike">
                          <a:effectLst/>
                        </a:rPr>
                        <a:t>　</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dirty="0">
                          <a:effectLst/>
                        </a:rPr>
                        <a:t>3</a:t>
                      </a:r>
                      <a:endParaRPr lang="en-US" altLang="zh-CN" sz="1200" b="0" i="0" u="none" strike="noStrike" dirty="0">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dirty="0">
                          <a:effectLst/>
                        </a:rPr>
                        <a:t>网络营销</a:t>
                      </a:r>
                      <a:endParaRPr lang="zh-CN" altLang="en-US" sz="1200" b="0" i="0" u="none" strike="noStrike" dirty="0">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3</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00908</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a:effectLst/>
                        </a:rPr>
                        <a:t>网络营销与策划</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5</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2674">
                <a:tc>
                  <a:txBody>
                    <a:bodyPr/>
                    <a:lstStyle/>
                    <a:p>
                      <a:pPr algn="ctr" fontAlgn="ctr"/>
                      <a:r>
                        <a:rPr lang="zh-CN" altLang="en-US" sz="1200" u="none" strike="noStrike">
                          <a:effectLst/>
                        </a:rPr>
                        <a:t>经贸英语</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4</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dirty="0">
                          <a:effectLst/>
                        </a:rPr>
                        <a:t>国际市场营销（双语）</a:t>
                      </a:r>
                      <a:endParaRPr lang="zh-CN" altLang="en-US" sz="1200" b="0" i="0" u="none" strike="noStrike" dirty="0">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dirty="0">
                          <a:effectLst/>
                        </a:rPr>
                        <a:t>2</a:t>
                      </a:r>
                      <a:endParaRPr lang="en-US" altLang="zh-CN" sz="1200" b="0" i="0" u="none" strike="noStrike" dirty="0">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`00098</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a:effectLst/>
                        </a:rPr>
                        <a:t>国际市场营销学</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5</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2674">
                <a:tc>
                  <a:txBody>
                    <a:bodyPr/>
                    <a:lstStyle/>
                    <a:p>
                      <a:pPr algn="ctr" fontAlgn="ctr"/>
                      <a:r>
                        <a:rPr lang="zh-CN" altLang="en-US" sz="1200" u="none" strike="noStrike">
                          <a:effectLst/>
                        </a:rPr>
                        <a:t>　</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5</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dirty="0">
                          <a:effectLst/>
                        </a:rPr>
                        <a:t>商务谈判</a:t>
                      </a:r>
                      <a:endParaRPr lang="zh-CN" altLang="en-US" sz="1200" b="0" i="0" u="none" strike="noStrike" dirty="0">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dirty="0">
                          <a:effectLst/>
                        </a:rPr>
                        <a:t>2</a:t>
                      </a:r>
                      <a:endParaRPr lang="en-US" altLang="zh-CN" sz="1200" b="0" i="0" u="none" strike="noStrike" dirty="0">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29938</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a:effectLst/>
                        </a:rPr>
                        <a:t>商务谈判技巧</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4</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4148">
                <a:tc>
                  <a:txBody>
                    <a:bodyPr/>
                    <a:lstStyle/>
                    <a:p>
                      <a:pPr algn="ctr" fontAlgn="ctr"/>
                      <a:r>
                        <a:rPr lang="zh-CN" altLang="en-US" sz="1200" u="none" strike="noStrike">
                          <a:effectLst/>
                        </a:rPr>
                        <a:t>　</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6</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a:effectLst/>
                        </a:rPr>
                        <a:t>大学英语翻译</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2</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dirty="0">
                          <a:effectLst/>
                        </a:rPr>
                        <a:t>00087</a:t>
                      </a:r>
                      <a:endParaRPr lang="en-US" altLang="zh-CN" sz="1200" b="0" i="0" u="none" strike="noStrike" dirty="0">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a:effectLst/>
                        </a:rPr>
                        <a:t>英语翻译</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6</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2986">
                <a:tc>
                  <a:txBody>
                    <a:bodyPr/>
                    <a:lstStyle/>
                    <a:p>
                      <a:pPr algn="ctr" fontAlgn="ctr"/>
                      <a:r>
                        <a:rPr lang="zh-CN" altLang="en-US" sz="1200" u="none" strike="noStrike">
                          <a:effectLst/>
                        </a:rPr>
                        <a:t>通信工程</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7</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dirty="0">
                          <a:effectLst/>
                        </a:rPr>
                        <a:t>数据通信与计算机网络</a:t>
                      </a:r>
                      <a:endParaRPr lang="zh-CN" altLang="en-US" sz="1200" b="0" i="0" u="none" strike="noStrike" dirty="0">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3</a:t>
                      </a:r>
                      <a:endParaRPr lang="en-US" altLang="zh-CN" sz="1200" b="0" i="0" u="none" strike="noStrike">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dirty="0">
                          <a:effectLst/>
                        </a:rPr>
                        <a:t>2373</a:t>
                      </a:r>
                      <a:endParaRPr lang="en-US" altLang="zh-CN" sz="1200" b="0" i="0" u="none" strike="noStrike" dirty="0">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a:effectLst/>
                        </a:rPr>
                        <a:t>计算机通信网（含实践）</a:t>
                      </a:r>
                      <a:endParaRPr lang="zh-CN" altLang="en-US" sz="1200" b="0" i="0" u="none" strike="noStrike">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5</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2674">
                <a:tc>
                  <a:txBody>
                    <a:bodyPr/>
                    <a:lstStyle/>
                    <a:p>
                      <a:pPr algn="ctr" fontAlgn="ctr"/>
                      <a:r>
                        <a:rPr lang="zh-CN" altLang="en-US" sz="1200" u="none" strike="noStrike">
                          <a:effectLst/>
                        </a:rPr>
                        <a:t>　</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8</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a:effectLst/>
                        </a:rPr>
                        <a:t>数字电路与逻辑设计</a:t>
                      </a:r>
                      <a:r>
                        <a:rPr lang="en-US" altLang="zh-CN" sz="1200" u="none" strike="noStrike">
                          <a:effectLst/>
                        </a:rPr>
                        <a:t>B</a:t>
                      </a:r>
                      <a:endParaRPr lang="en-US" altLang="zh-CN" sz="1200" b="0" i="0" u="none" strike="noStrike">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dirty="0">
                          <a:effectLst/>
                        </a:rPr>
                        <a:t>3</a:t>
                      </a:r>
                      <a:endParaRPr lang="en-US" altLang="zh-CN" sz="1200" b="0" i="0" u="none" strike="noStrike" dirty="0">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dirty="0">
                          <a:effectLst/>
                        </a:rPr>
                        <a:t>2344</a:t>
                      </a:r>
                      <a:endParaRPr lang="en-US" altLang="zh-CN" sz="1200" b="0" i="0" u="none" strike="noStrike" dirty="0">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a:effectLst/>
                        </a:rPr>
                        <a:t>数字电路（含实践）</a:t>
                      </a:r>
                      <a:endParaRPr lang="zh-CN" altLang="en-US" sz="1200" b="0" i="0" u="none" strike="noStrike">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4</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2986">
                <a:tc>
                  <a:txBody>
                    <a:bodyPr/>
                    <a:lstStyle/>
                    <a:p>
                      <a:pPr algn="ctr" fontAlgn="ctr"/>
                      <a:r>
                        <a:rPr lang="zh-CN" altLang="en-US" sz="1200" u="none" strike="noStrike">
                          <a:effectLst/>
                        </a:rPr>
                        <a:t>　</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9</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a:effectLst/>
                        </a:rPr>
                        <a:t>数字信号处理</a:t>
                      </a:r>
                      <a:r>
                        <a:rPr lang="en-US" altLang="zh-CN" sz="1200" u="none" strike="noStrike">
                          <a:effectLst/>
                        </a:rPr>
                        <a:t>A</a:t>
                      </a:r>
                      <a:r>
                        <a:rPr lang="zh-CN" altLang="en-US" sz="1200" u="none" strike="noStrike">
                          <a:effectLst/>
                        </a:rPr>
                        <a:t>（双语）</a:t>
                      </a:r>
                      <a:endParaRPr lang="zh-CN" altLang="en-US" sz="1200" b="0" i="0" u="none" strike="noStrike">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dirty="0">
                          <a:effectLst/>
                        </a:rPr>
                        <a:t>3.5</a:t>
                      </a:r>
                      <a:endParaRPr lang="en-US" altLang="zh-CN" sz="1200" b="0" i="0" u="none" strike="noStrike" dirty="0">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dirty="0">
                          <a:effectLst/>
                        </a:rPr>
                        <a:t>2356</a:t>
                      </a:r>
                      <a:endParaRPr lang="en-US" altLang="zh-CN" sz="1200" b="0" i="0" u="none" strike="noStrike" dirty="0">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a:effectLst/>
                        </a:rPr>
                        <a:t>数字信号处理（含实践）</a:t>
                      </a:r>
                      <a:endParaRPr lang="zh-CN" altLang="en-US" sz="1200" b="0" i="0" u="none" strike="noStrike">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5</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4898">
                <a:tc>
                  <a:txBody>
                    <a:bodyPr/>
                    <a:lstStyle/>
                    <a:p>
                      <a:pPr algn="ctr" fontAlgn="ctr"/>
                      <a:r>
                        <a:rPr lang="zh-CN" altLang="en-US" sz="1200" u="none" strike="noStrike">
                          <a:effectLst/>
                        </a:rPr>
                        <a:t>　</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10</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a:effectLst/>
                        </a:rPr>
                        <a:t>微机原理与接口技术</a:t>
                      </a:r>
                      <a:endParaRPr lang="zh-CN" altLang="en-US" sz="1200" b="0" i="0" u="none" strike="noStrike">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3.5</a:t>
                      </a:r>
                      <a:endParaRPr lang="en-US" altLang="zh-CN" sz="1200" b="0" i="0" u="none" strike="noStrike">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dirty="0">
                          <a:effectLst/>
                        </a:rPr>
                        <a:t>2205</a:t>
                      </a:r>
                      <a:endParaRPr lang="en-US" altLang="zh-CN" sz="1200" b="0" i="0" u="none" strike="noStrike" dirty="0">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a:effectLst/>
                        </a:rPr>
                        <a:t>微型计算机原理与接口技术</a:t>
                      </a:r>
                      <a:r>
                        <a:rPr lang="en-US" altLang="zh-CN" sz="1200" u="none" strike="noStrike">
                          <a:effectLst/>
                        </a:rPr>
                        <a:t>(</a:t>
                      </a:r>
                      <a:r>
                        <a:rPr lang="zh-CN" altLang="en-US" sz="1200" u="none" strike="noStrike">
                          <a:effectLst/>
                        </a:rPr>
                        <a:t>含实践</a:t>
                      </a:r>
                      <a:r>
                        <a:rPr lang="en-US" altLang="zh-CN" sz="1200" u="none" strike="noStrike">
                          <a:effectLst/>
                        </a:rPr>
                        <a:t>)</a:t>
                      </a:r>
                      <a:endParaRPr lang="en-US" altLang="zh-CN" sz="1200" b="0" i="0" u="none" strike="noStrike">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6</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4898">
                <a:tc>
                  <a:txBody>
                    <a:bodyPr/>
                    <a:lstStyle/>
                    <a:p>
                      <a:pPr algn="ctr" fontAlgn="ctr"/>
                      <a:r>
                        <a:rPr lang="zh-CN" altLang="en-US" sz="1200" u="none" strike="noStrike" dirty="0">
                          <a:effectLst/>
                        </a:rPr>
                        <a:t>　</a:t>
                      </a:r>
                      <a:endParaRPr lang="zh-CN" altLang="en-US" sz="1200" b="0" i="0" u="none" strike="noStrike" dirty="0">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11</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a:effectLst/>
                        </a:rPr>
                        <a:t>微型计算机接口技术</a:t>
                      </a:r>
                      <a:endParaRPr lang="zh-CN" altLang="en-US" sz="1200" b="0" i="0" u="none" strike="noStrike">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3.5</a:t>
                      </a:r>
                      <a:endParaRPr lang="en-US" altLang="zh-CN" sz="1200" b="0" i="0" u="none" strike="noStrike">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dirty="0">
                          <a:effectLst/>
                        </a:rPr>
                        <a:t>2205</a:t>
                      </a:r>
                      <a:endParaRPr lang="en-US" altLang="zh-CN" sz="1200" b="0" i="0" u="none" strike="noStrike" dirty="0">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dirty="0">
                          <a:effectLst/>
                        </a:rPr>
                        <a:t>微型计算机原理与接口技术</a:t>
                      </a:r>
                      <a:r>
                        <a:rPr lang="en-US" altLang="zh-CN" sz="1200" u="none" strike="noStrike" dirty="0">
                          <a:effectLst/>
                        </a:rPr>
                        <a:t>(</a:t>
                      </a:r>
                      <a:r>
                        <a:rPr lang="zh-CN" altLang="en-US" sz="1200" u="none" strike="noStrike" dirty="0">
                          <a:effectLst/>
                        </a:rPr>
                        <a:t>含实践</a:t>
                      </a:r>
                      <a:r>
                        <a:rPr lang="en-US" altLang="zh-CN" sz="1200" u="none" strike="noStrike" dirty="0">
                          <a:effectLst/>
                        </a:rPr>
                        <a:t>)</a:t>
                      </a:r>
                      <a:endParaRPr lang="en-US" altLang="zh-CN" sz="1200" b="0" i="0" u="none" strike="noStrike" dirty="0">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6</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4898">
                <a:tc>
                  <a:txBody>
                    <a:bodyPr/>
                    <a:lstStyle/>
                    <a:p>
                      <a:pPr algn="ctr" fontAlgn="ctr"/>
                      <a:r>
                        <a:rPr lang="zh-CN" altLang="en-US" sz="1200" u="none" strike="noStrike">
                          <a:effectLst/>
                        </a:rPr>
                        <a:t>　</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12</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a:effectLst/>
                        </a:rPr>
                        <a:t>通信技术</a:t>
                      </a:r>
                      <a:endParaRPr lang="zh-CN" altLang="en-US" sz="1200" b="0" i="0" u="none" strike="noStrike">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3</a:t>
                      </a:r>
                      <a:endParaRPr lang="en-US" altLang="zh-CN" sz="1200" b="0" i="0" u="none" strike="noStrike">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dirty="0">
                          <a:effectLst/>
                        </a:rPr>
                        <a:t>65412901</a:t>
                      </a:r>
                      <a:endParaRPr lang="en-US" altLang="zh-CN" sz="1200" b="0" i="0" u="none" strike="noStrike" dirty="0">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dirty="0">
                          <a:effectLst/>
                        </a:rPr>
                        <a:t>现代通信技术（含实践）</a:t>
                      </a:r>
                      <a:endParaRPr lang="zh-CN" altLang="en-US" sz="1200" b="0" i="0" u="none" strike="noStrike" dirty="0">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5</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4898">
                <a:tc>
                  <a:txBody>
                    <a:bodyPr/>
                    <a:lstStyle/>
                    <a:p>
                      <a:pPr algn="ctr" fontAlgn="ctr"/>
                      <a:r>
                        <a:rPr lang="zh-CN" altLang="en-US" sz="1200" u="none" strike="noStrike">
                          <a:effectLst/>
                        </a:rPr>
                        <a:t>　</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13</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a:effectLst/>
                        </a:rPr>
                        <a:t>多媒体技术与应用</a:t>
                      </a:r>
                      <a:endParaRPr lang="zh-CN" altLang="en-US" sz="1200" b="0" i="0" u="none" strike="noStrike">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dirty="0">
                          <a:effectLst/>
                        </a:rPr>
                        <a:t>78452901</a:t>
                      </a:r>
                      <a:endParaRPr lang="en-US" altLang="zh-CN" sz="1200" b="0" i="0" u="none" strike="noStrike" dirty="0">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dirty="0">
                          <a:effectLst/>
                        </a:rPr>
                        <a:t>多媒体技术</a:t>
                      </a:r>
                      <a:endParaRPr lang="zh-CN" altLang="en-US" sz="1200" b="0" i="0" u="none" strike="noStrike" dirty="0">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a:effectLst/>
                        </a:rPr>
                        <a:t>　</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7293">
                <a:tc rowSpan="3">
                  <a:txBody>
                    <a:bodyPr/>
                    <a:lstStyle/>
                    <a:p>
                      <a:pPr algn="ctr" fontAlgn="ctr"/>
                      <a:r>
                        <a:rPr lang="zh-CN" altLang="en-US" sz="1200" u="none" strike="noStrike">
                          <a:effectLst/>
                        </a:rPr>
                        <a:t>经管专业</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14</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a:effectLst/>
                        </a:rPr>
                        <a:t>国际贸易与国际金融</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2</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dirty="0">
                          <a:effectLst/>
                        </a:rPr>
                        <a:t>762901</a:t>
                      </a:r>
                      <a:endParaRPr lang="en-US" altLang="zh-CN" sz="1200" b="0" i="0" u="none" strike="noStrike" dirty="0">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dirty="0">
                          <a:effectLst/>
                        </a:rPr>
                        <a:t>国际金融</a:t>
                      </a:r>
                      <a:endParaRPr lang="zh-CN" altLang="en-US" sz="1200" b="0" i="0" u="none" strike="noStrike" dirty="0">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6</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4898">
                <a:tc vMerge="1">
                  <a:txBody>
                    <a:bodyPr/>
                    <a:lstStyle/>
                    <a:p>
                      <a:endParaRPr lang="zh-CN" altLang="en-US"/>
                    </a:p>
                  </a:txBody>
                  <a:tcPr/>
                </a:tc>
                <a:tc>
                  <a:txBody>
                    <a:bodyPr/>
                    <a:lstStyle/>
                    <a:p>
                      <a:pPr algn="ctr" fontAlgn="ctr"/>
                      <a:r>
                        <a:rPr lang="en-US" altLang="zh-CN" sz="1200" u="none" strike="noStrike">
                          <a:effectLst/>
                        </a:rPr>
                        <a:t>15</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a:effectLst/>
                        </a:rPr>
                        <a:t>统计学</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3</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dirty="0">
                          <a:effectLst/>
                        </a:rPr>
                        <a:t>073532901</a:t>
                      </a:r>
                      <a:endParaRPr lang="en-US" altLang="zh-CN" sz="1200" b="0" i="0" u="none" strike="noStrike" dirty="0">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dirty="0">
                          <a:effectLst/>
                        </a:rPr>
                        <a:t>统计基础</a:t>
                      </a:r>
                      <a:endParaRPr lang="zh-CN" altLang="en-US" sz="1200" b="0" i="0" u="none" strike="noStrike" dirty="0">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6</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4898">
                <a:tc vMerge="1">
                  <a:txBody>
                    <a:bodyPr/>
                    <a:lstStyle/>
                    <a:p>
                      <a:endParaRPr lang="zh-CN" altLang="en-US"/>
                    </a:p>
                  </a:txBody>
                  <a:tcPr/>
                </a:tc>
                <a:tc>
                  <a:txBody>
                    <a:bodyPr/>
                    <a:lstStyle/>
                    <a:p>
                      <a:pPr algn="ctr" fontAlgn="ctr"/>
                      <a:r>
                        <a:rPr lang="en-US" altLang="zh-CN" sz="1200" u="none" strike="noStrike">
                          <a:effectLst/>
                        </a:rPr>
                        <a:t>16</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a:effectLst/>
                        </a:rPr>
                        <a:t>高等数学</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9</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dirty="0">
                          <a:effectLst/>
                        </a:rPr>
                        <a:t>　</a:t>
                      </a:r>
                      <a:endParaRPr lang="zh-CN" altLang="en-US" sz="1200" b="0" i="0" u="none" strike="noStrike" dirty="0">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200" u="none" strike="noStrike" dirty="0">
                          <a:effectLst/>
                        </a:rPr>
                        <a:t>经济数学（经管类）</a:t>
                      </a:r>
                      <a:endParaRPr lang="zh-CN" altLang="en-US" sz="1200" b="0" i="0" u="none" strike="noStrike" dirty="0">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dirty="0">
                          <a:effectLst/>
                        </a:rPr>
                        <a:t>6</a:t>
                      </a:r>
                      <a:endParaRPr lang="en-US" altLang="zh-CN" sz="1200" b="0" i="0" u="none" strike="noStrike" dirty="0">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53920">
                <a:tc>
                  <a:txBody>
                    <a:bodyPr/>
                    <a:lstStyle/>
                    <a:p>
                      <a:pPr algn="ctr" fontAlgn="ctr"/>
                      <a:r>
                        <a:rPr lang="zh-CN" altLang="en-US" sz="1200" u="none" strike="noStrike">
                          <a:effectLst/>
                        </a:rPr>
                        <a:t>计算机科学与技术</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17</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a:effectLst/>
                        </a:rPr>
                        <a:t>《</a:t>
                      </a:r>
                      <a:r>
                        <a:rPr lang="zh-CN" altLang="en-US" sz="1200" u="none" strike="noStrike">
                          <a:effectLst/>
                        </a:rPr>
                        <a:t>面向对象程序设计及</a:t>
                      </a:r>
                      <a:r>
                        <a:rPr lang="en-US" altLang="zh-CN" sz="1200" u="none" strike="noStrike">
                          <a:effectLst/>
                        </a:rPr>
                        <a:t>C++》</a:t>
                      </a:r>
                      <a:endParaRPr lang="en-US" altLang="zh-CN"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a:effectLst/>
                        </a:rPr>
                        <a:t>　</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a:effectLst/>
                        </a:rPr>
                        <a:t>　</a:t>
                      </a:r>
                      <a:endParaRPr lang="zh-CN" altLang="en-US" sz="1200" b="0" i="0" u="none" strike="noStrike">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u="none" strike="noStrike" dirty="0">
                          <a:effectLst/>
                        </a:rPr>
                        <a:t>C++</a:t>
                      </a:r>
                      <a:r>
                        <a:rPr lang="zh-CN" altLang="en-US" sz="1200" u="none" strike="noStrike" dirty="0">
                          <a:effectLst/>
                        </a:rPr>
                        <a:t>程序设计</a:t>
                      </a:r>
                      <a:endParaRPr lang="zh-CN" altLang="en-US" sz="1200" b="0" i="0" u="none" strike="noStrike" dirty="0">
                        <a:solidFill>
                          <a:srgbClr val="000000"/>
                        </a:solidFill>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200" u="none" strike="noStrike" dirty="0">
                          <a:effectLst/>
                        </a:rPr>
                        <a:t>5</a:t>
                      </a:r>
                      <a:endParaRPr lang="en-US" altLang="zh-CN" sz="1200" b="0" i="0" u="none" strike="noStrike" dirty="0">
                        <a:effectLst/>
                        <a:latin typeface="宋体"/>
                      </a:endParaRPr>
                    </a:p>
                  </a:txBody>
                  <a:tcPr marL="4894" marR="4894" marT="48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250"/>
                            </p:stCondLst>
                            <p:childTnLst>
                              <p:par>
                                <p:cTn id="9" presetID="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78" t="19777" r="54071" b="1651"/>
          <a:stretch>
            <a:fillRect/>
          </a:stretch>
        </p:blipFill>
        <p:spPr>
          <a:xfrm>
            <a:off x="0" y="0"/>
            <a:ext cx="12192000" cy="6887497"/>
          </a:xfrm>
          <a:prstGeom prst="rect">
            <a:avLst/>
          </a:prstGeom>
        </p:spPr>
      </p:pic>
      <p:grpSp>
        <p:nvGrpSpPr>
          <p:cNvPr id="6" name="组合 5"/>
          <p:cNvGrpSpPr/>
          <p:nvPr/>
        </p:nvGrpSpPr>
        <p:grpSpPr>
          <a:xfrm>
            <a:off x="1174512" y="412121"/>
            <a:ext cx="2128899" cy="553998"/>
            <a:chOff x="674275" y="569837"/>
            <a:chExt cx="2128898" cy="553997"/>
          </a:xfrm>
        </p:grpSpPr>
        <p:sp>
          <p:nvSpPr>
            <p:cNvPr id="7" name="Text Box 7"/>
            <p:cNvSpPr txBox="1">
              <a:spLocks noChangeArrowheads="1"/>
            </p:cNvSpPr>
            <p:nvPr/>
          </p:nvSpPr>
          <p:spPr bwMode="auto">
            <a:xfrm>
              <a:off x="1716978" y="735584"/>
              <a:ext cx="1086195" cy="353942"/>
            </a:xfrm>
            <a:prstGeom prst="rect">
              <a:avLst/>
            </a:prstGeom>
            <a:noFill/>
            <a:ln w="9525">
              <a:noFill/>
              <a:miter lim="800000"/>
            </a:ln>
          </p:spPr>
          <p:txBody>
            <a:bodyPr wrap="none" lIns="45720" tIns="22860" rIns="45720" bIns="22860">
              <a:spAutoFit/>
            </a:bodyPr>
            <a:lstStyle/>
            <a:p>
              <a:pPr algn="ctr" defTabSz="1087755"/>
              <a:r>
                <a:rPr lang="en-CA" sz="2000" spc="-150" dirty="0">
                  <a:solidFill>
                    <a:schemeClr val="bg1">
                      <a:lumMod val="50000"/>
                    </a:schemeClr>
                  </a:solidFill>
                  <a:latin typeface="微软雅黑" panose="020B0503020204020204" pitchFamily="34" charset="-122"/>
                  <a:ea typeface="微软雅黑" panose="020B0503020204020204" pitchFamily="34" charset="-122"/>
                  <a:cs typeface="Open Sans" panose="020B0606030504020204" pitchFamily="34" charset="0"/>
                </a:rPr>
                <a:t>About Us</a:t>
              </a:r>
            </a:p>
          </p:txBody>
        </p:sp>
        <p:sp>
          <p:nvSpPr>
            <p:cNvPr id="8" name="矩形 7"/>
            <p:cNvSpPr/>
            <p:nvPr/>
          </p:nvSpPr>
          <p:spPr>
            <a:xfrm>
              <a:off x="674275" y="569837"/>
              <a:ext cx="1067920" cy="553997"/>
            </a:xfrm>
            <a:prstGeom prst="rect">
              <a:avLst/>
            </a:prstGeom>
          </p:spPr>
          <p:txBody>
            <a:bodyPr wrap="none">
              <a:spAutoFit/>
            </a:bodyPr>
            <a:lstStyle/>
            <a:p>
              <a:pPr algn="ctr" defTabSz="1087755"/>
              <a:r>
                <a:rPr lang="zh-CN" altLang="en-US" sz="30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目 录</a:t>
              </a:r>
              <a:endParaRPr lang="en-CA" altLang="zh-CN" sz="30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grpSp>
        <p:nvGrpSpPr>
          <p:cNvPr id="13" name="组合 12"/>
          <p:cNvGrpSpPr/>
          <p:nvPr/>
        </p:nvGrpSpPr>
        <p:grpSpPr>
          <a:xfrm>
            <a:off x="1773388" y="1790771"/>
            <a:ext cx="3467479" cy="563997"/>
            <a:chOff x="2486857" y="2917510"/>
            <a:chExt cx="2648431" cy="563997"/>
          </a:xfrm>
        </p:grpSpPr>
        <p:sp>
          <p:nvSpPr>
            <p:cNvPr id="14" name="TextBox 6"/>
            <p:cNvSpPr txBox="1">
              <a:spLocks noChangeArrowheads="1"/>
            </p:cNvSpPr>
            <p:nvPr/>
          </p:nvSpPr>
          <p:spPr bwMode="auto">
            <a:xfrm>
              <a:off x="3048500" y="2917510"/>
              <a:ext cx="208678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2500" b="1" spc="301" dirty="0" smtClean="0">
                  <a:latin typeface="黑体" panose="02010609060101010101" pitchFamily="49" charset="-122"/>
                  <a:ea typeface="黑体" panose="02010609060101010101" pitchFamily="49" charset="-122"/>
                </a:rPr>
                <a:t>专业开考计划</a:t>
              </a:r>
              <a:endParaRPr lang="zh-CN" altLang="en-US" sz="2500" b="1" spc="301" dirty="0">
                <a:latin typeface="黑体" panose="02010609060101010101" pitchFamily="49" charset="-122"/>
                <a:ea typeface="黑体" panose="02010609060101010101" pitchFamily="49" charset="-122"/>
              </a:endParaRPr>
            </a:p>
          </p:txBody>
        </p:sp>
        <p:grpSp>
          <p:nvGrpSpPr>
            <p:cNvPr id="16" name="组合 15"/>
            <p:cNvGrpSpPr/>
            <p:nvPr/>
          </p:nvGrpSpPr>
          <p:grpSpPr>
            <a:xfrm>
              <a:off x="2486857" y="2933666"/>
              <a:ext cx="475596" cy="547841"/>
              <a:chOff x="2051141" y="1275606"/>
              <a:chExt cx="454916" cy="523947"/>
            </a:xfrm>
            <a:solidFill>
              <a:srgbClr val="6AC5F0"/>
            </a:solidFill>
          </p:grpSpPr>
          <p:sp>
            <p:nvSpPr>
              <p:cNvPr id="17" name="六边形 16"/>
              <p:cNvSpPr/>
              <p:nvPr/>
            </p:nvSpPr>
            <p:spPr>
              <a:xfrm>
                <a:off x="2051141" y="1275606"/>
                <a:ext cx="454916" cy="523947"/>
              </a:xfrm>
              <a:prstGeom prst="hexagon">
                <a:avLst/>
              </a:prstGeom>
              <a:solidFill>
                <a:srgbClr val="2E8102"/>
              </a:solidFill>
              <a:ln w="25400" cap="flat" cmpd="sng" algn="ctr">
                <a:noFill/>
                <a:prstDash val="solid"/>
              </a:ln>
              <a:effectLst/>
            </p:spPr>
            <p:txBody>
              <a:bodyPr rtlCol="0" anchor="ctr"/>
              <a:lstStyle/>
              <a:p>
                <a:pPr algn="ctr" defTabSz="914400">
                  <a:defRPr/>
                </a:pPr>
                <a:endParaRPr lang="zh-CN" altLang="en-US" sz="1325" b="1" kern="0" dirty="0">
                  <a:solidFill>
                    <a:srgbClr val="065E03"/>
                  </a:solidFill>
                  <a:latin typeface="Calibri" panose="020F0502020204030204"/>
                  <a:ea typeface="宋体" panose="02010600030101010101" pitchFamily="2" charset="-122"/>
                </a:endParaRPr>
              </a:p>
            </p:txBody>
          </p:sp>
          <p:sp>
            <p:nvSpPr>
              <p:cNvPr id="18" name="TextBox 35"/>
              <p:cNvSpPr txBox="1"/>
              <p:nvPr/>
            </p:nvSpPr>
            <p:spPr>
              <a:xfrm>
                <a:off x="2109839" y="1315969"/>
                <a:ext cx="134961" cy="456247"/>
              </a:xfrm>
              <a:prstGeom prst="rect">
                <a:avLst/>
              </a:prstGeom>
              <a:noFill/>
            </p:spPr>
            <p:txBody>
              <a:bodyPr wrap="none" rtlCol="0">
                <a:spAutoFit/>
              </a:bodyPr>
              <a:lstStyle/>
              <a:p>
                <a:pPr defTabSz="914400">
                  <a:defRPr/>
                </a:pPr>
                <a:endParaRPr lang="zh-CN" altLang="en-US" sz="2500" kern="0" dirty="0">
                  <a:solidFill>
                    <a:schemeClr val="bg1"/>
                  </a:solidFill>
                  <a:latin typeface="Impact" panose="020B0806030902050204" pitchFamily="34" charset="0"/>
                  <a:ea typeface="宋体" panose="02010600030101010101" pitchFamily="2" charset="-122"/>
                </a:endParaRPr>
              </a:p>
            </p:txBody>
          </p:sp>
        </p:grpSp>
      </p:grpSp>
      <p:pic>
        <p:nvPicPr>
          <p:cNvPr id="37" name="图片 36"/>
          <p:cNvPicPr>
            <a:picLocks noChangeAspect="1"/>
          </p:cNvPicPr>
          <p:nvPr/>
        </p:nvPicPr>
        <p:blipFill rotWithShape="1">
          <a:blip r:embed="rId5" cstate="print"/>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grpSp>
        <p:nvGrpSpPr>
          <p:cNvPr id="39" name="组合 38"/>
          <p:cNvGrpSpPr/>
          <p:nvPr/>
        </p:nvGrpSpPr>
        <p:grpSpPr>
          <a:xfrm>
            <a:off x="2078187" y="2637437"/>
            <a:ext cx="3467479" cy="563997"/>
            <a:chOff x="2486857" y="2917510"/>
            <a:chExt cx="2648431" cy="563997"/>
          </a:xfrm>
        </p:grpSpPr>
        <p:sp>
          <p:nvSpPr>
            <p:cNvPr id="40" name="TextBox 6"/>
            <p:cNvSpPr txBox="1">
              <a:spLocks noChangeArrowheads="1"/>
            </p:cNvSpPr>
            <p:nvPr/>
          </p:nvSpPr>
          <p:spPr bwMode="auto">
            <a:xfrm>
              <a:off x="3048500" y="2917510"/>
              <a:ext cx="208678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2500" b="1" spc="301" dirty="0" smtClean="0">
                  <a:latin typeface="黑体" panose="02010609060101010101" pitchFamily="49" charset="-122"/>
                  <a:ea typeface="黑体" panose="02010609060101010101" pitchFamily="49" charset="-122"/>
                </a:rPr>
                <a:t>成绩构成</a:t>
              </a:r>
              <a:endParaRPr lang="zh-CN" altLang="en-US" sz="2500" b="1" spc="301" dirty="0">
                <a:latin typeface="黑体" panose="02010609060101010101" pitchFamily="49" charset="-122"/>
                <a:ea typeface="黑体" panose="02010609060101010101" pitchFamily="49" charset="-122"/>
              </a:endParaRPr>
            </a:p>
          </p:txBody>
        </p:sp>
        <p:grpSp>
          <p:nvGrpSpPr>
            <p:cNvPr id="41" name="组合 15"/>
            <p:cNvGrpSpPr/>
            <p:nvPr/>
          </p:nvGrpSpPr>
          <p:grpSpPr>
            <a:xfrm>
              <a:off x="2486857" y="2933666"/>
              <a:ext cx="475596" cy="547841"/>
              <a:chOff x="2051141" y="1275606"/>
              <a:chExt cx="454916" cy="523947"/>
            </a:xfrm>
            <a:solidFill>
              <a:srgbClr val="6AC5F0"/>
            </a:solidFill>
          </p:grpSpPr>
          <p:sp>
            <p:nvSpPr>
              <p:cNvPr id="42" name="六边形 41"/>
              <p:cNvSpPr/>
              <p:nvPr/>
            </p:nvSpPr>
            <p:spPr>
              <a:xfrm>
                <a:off x="2051141" y="1275606"/>
                <a:ext cx="454916" cy="523947"/>
              </a:xfrm>
              <a:prstGeom prst="hexagon">
                <a:avLst/>
              </a:prstGeom>
              <a:solidFill>
                <a:srgbClr val="2E8102"/>
              </a:solidFill>
              <a:ln w="25400" cap="flat" cmpd="sng" algn="ctr">
                <a:noFill/>
                <a:prstDash val="solid"/>
              </a:ln>
              <a:effectLst/>
            </p:spPr>
            <p:txBody>
              <a:bodyPr rtlCol="0" anchor="ctr"/>
              <a:lstStyle/>
              <a:p>
                <a:pPr algn="ctr" defTabSz="914400">
                  <a:defRPr/>
                </a:pPr>
                <a:endParaRPr lang="zh-CN" altLang="en-US" sz="1325" b="1" kern="0" dirty="0">
                  <a:solidFill>
                    <a:srgbClr val="065E03"/>
                  </a:solidFill>
                  <a:latin typeface="Calibri" panose="020F0502020204030204"/>
                  <a:ea typeface="宋体" panose="02010600030101010101" pitchFamily="2" charset="-122"/>
                </a:endParaRPr>
              </a:p>
            </p:txBody>
          </p:sp>
          <p:sp>
            <p:nvSpPr>
              <p:cNvPr id="43" name="TextBox 35"/>
              <p:cNvSpPr txBox="1"/>
              <p:nvPr/>
            </p:nvSpPr>
            <p:spPr>
              <a:xfrm>
                <a:off x="2109839" y="1315969"/>
                <a:ext cx="134961" cy="456247"/>
              </a:xfrm>
              <a:prstGeom prst="rect">
                <a:avLst/>
              </a:prstGeom>
              <a:noFill/>
            </p:spPr>
            <p:txBody>
              <a:bodyPr wrap="none" rtlCol="0">
                <a:spAutoFit/>
              </a:bodyPr>
              <a:lstStyle/>
              <a:p>
                <a:pPr defTabSz="914400">
                  <a:defRPr/>
                </a:pPr>
                <a:endParaRPr lang="zh-CN" altLang="en-US" sz="2500" kern="0" dirty="0">
                  <a:solidFill>
                    <a:schemeClr val="bg1"/>
                  </a:solidFill>
                  <a:latin typeface="Impact" panose="020B0806030902050204" pitchFamily="34" charset="0"/>
                  <a:ea typeface="宋体" panose="02010600030101010101" pitchFamily="2" charset="-122"/>
                </a:endParaRPr>
              </a:p>
            </p:txBody>
          </p:sp>
        </p:grpSp>
      </p:grpSp>
      <p:grpSp>
        <p:nvGrpSpPr>
          <p:cNvPr id="44" name="组合 43"/>
          <p:cNvGrpSpPr/>
          <p:nvPr/>
        </p:nvGrpSpPr>
        <p:grpSpPr>
          <a:xfrm>
            <a:off x="2399920" y="3433306"/>
            <a:ext cx="3467479" cy="563997"/>
            <a:chOff x="2486857" y="2917510"/>
            <a:chExt cx="2648431" cy="563997"/>
          </a:xfrm>
        </p:grpSpPr>
        <p:sp>
          <p:nvSpPr>
            <p:cNvPr id="45" name="TextBox 6"/>
            <p:cNvSpPr txBox="1">
              <a:spLocks noChangeArrowheads="1"/>
            </p:cNvSpPr>
            <p:nvPr/>
          </p:nvSpPr>
          <p:spPr bwMode="auto">
            <a:xfrm>
              <a:off x="3048500" y="2917510"/>
              <a:ext cx="208678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2500" b="1" spc="301" dirty="0" smtClean="0">
                  <a:latin typeface="黑体" panose="02010609060101010101" pitchFamily="49" charset="-122"/>
                  <a:ea typeface="黑体" panose="02010609060101010101" pitchFamily="49" charset="-122"/>
                </a:rPr>
                <a:t>学籍注册、学制</a:t>
              </a:r>
              <a:endParaRPr lang="zh-CN" altLang="en-US" sz="2500" b="1" spc="301" dirty="0">
                <a:latin typeface="黑体" panose="02010609060101010101" pitchFamily="49" charset="-122"/>
                <a:ea typeface="黑体" panose="02010609060101010101" pitchFamily="49" charset="-122"/>
              </a:endParaRPr>
            </a:p>
          </p:txBody>
        </p:sp>
        <p:grpSp>
          <p:nvGrpSpPr>
            <p:cNvPr id="46" name="组合 15"/>
            <p:cNvGrpSpPr/>
            <p:nvPr/>
          </p:nvGrpSpPr>
          <p:grpSpPr>
            <a:xfrm>
              <a:off x="2486857" y="2933666"/>
              <a:ext cx="475596" cy="547841"/>
              <a:chOff x="2051141" y="1275606"/>
              <a:chExt cx="454916" cy="523947"/>
            </a:xfrm>
            <a:solidFill>
              <a:srgbClr val="6AC5F0"/>
            </a:solidFill>
          </p:grpSpPr>
          <p:sp>
            <p:nvSpPr>
              <p:cNvPr id="47" name="六边形 46"/>
              <p:cNvSpPr/>
              <p:nvPr/>
            </p:nvSpPr>
            <p:spPr>
              <a:xfrm>
                <a:off x="2051141" y="1275606"/>
                <a:ext cx="454916" cy="523947"/>
              </a:xfrm>
              <a:prstGeom prst="hexagon">
                <a:avLst/>
              </a:prstGeom>
              <a:solidFill>
                <a:srgbClr val="2E8102"/>
              </a:solidFill>
              <a:ln w="25400" cap="flat" cmpd="sng" algn="ctr">
                <a:noFill/>
                <a:prstDash val="solid"/>
              </a:ln>
              <a:effectLst/>
            </p:spPr>
            <p:txBody>
              <a:bodyPr rtlCol="0" anchor="ctr"/>
              <a:lstStyle/>
              <a:p>
                <a:pPr algn="ctr" defTabSz="914400">
                  <a:defRPr/>
                </a:pPr>
                <a:endParaRPr lang="zh-CN" altLang="en-US" sz="1325" b="1" kern="0" dirty="0">
                  <a:solidFill>
                    <a:srgbClr val="065E03"/>
                  </a:solidFill>
                  <a:latin typeface="Calibri" panose="020F0502020204030204"/>
                  <a:ea typeface="宋体" panose="02010600030101010101" pitchFamily="2" charset="-122"/>
                </a:endParaRPr>
              </a:p>
            </p:txBody>
          </p:sp>
          <p:sp>
            <p:nvSpPr>
              <p:cNvPr id="48" name="TextBox 35"/>
              <p:cNvSpPr txBox="1"/>
              <p:nvPr/>
            </p:nvSpPr>
            <p:spPr>
              <a:xfrm>
                <a:off x="2109839" y="1315969"/>
                <a:ext cx="134961" cy="456247"/>
              </a:xfrm>
              <a:prstGeom prst="rect">
                <a:avLst/>
              </a:prstGeom>
              <a:noFill/>
            </p:spPr>
            <p:txBody>
              <a:bodyPr wrap="none" rtlCol="0">
                <a:spAutoFit/>
              </a:bodyPr>
              <a:lstStyle/>
              <a:p>
                <a:pPr defTabSz="914400">
                  <a:defRPr/>
                </a:pPr>
                <a:endParaRPr lang="zh-CN" altLang="en-US" sz="2500" kern="0" dirty="0">
                  <a:solidFill>
                    <a:schemeClr val="bg1"/>
                  </a:solidFill>
                  <a:latin typeface="Impact" panose="020B0806030902050204" pitchFamily="34" charset="0"/>
                  <a:ea typeface="宋体" panose="02010600030101010101" pitchFamily="2" charset="-122"/>
                </a:endParaRPr>
              </a:p>
            </p:txBody>
          </p:sp>
        </p:grpSp>
      </p:grpSp>
      <p:grpSp>
        <p:nvGrpSpPr>
          <p:cNvPr id="54" name="组合 53"/>
          <p:cNvGrpSpPr/>
          <p:nvPr/>
        </p:nvGrpSpPr>
        <p:grpSpPr>
          <a:xfrm>
            <a:off x="2620055" y="4246104"/>
            <a:ext cx="3467479" cy="563997"/>
            <a:chOff x="2486857" y="2917510"/>
            <a:chExt cx="2648431" cy="563997"/>
          </a:xfrm>
        </p:grpSpPr>
        <p:sp>
          <p:nvSpPr>
            <p:cNvPr id="55" name="TextBox 6"/>
            <p:cNvSpPr txBox="1">
              <a:spLocks noChangeArrowheads="1"/>
            </p:cNvSpPr>
            <p:nvPr/>
          </p:nvSpPr>
          <p:spPr bwMode="auto">
            <a:xfrm>
              <a:off x="3048500" y="2917510"/>
              <a:ext cx="208678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2500" b="1" spc="301" dirty="0" smtClean="0">
                  <a:latin typeface="黑体" panose="02010609060101010101" pitchFamily="49" charset="-122"/>
                  <a:ea typeface="黑体" panose="02010609060101010101" pitchFamily="49" charset="-122"/>
                </a:rPr>
                <a:t>免考政策</a:t>
              </a:r>
              <a:endParaRPr lang="zh-CN" altLang="en-US" sz="2500" b="1" spc="301" dirty="0">
                <a:latin typeface="黑体" panose="02010609060101010101" pitchFamily="49" charset="-122"/>
                <a:ea typeface="黑体" panose="02010609060101010101" pitchFamily="49" charset="-122"/>
              </a:endParaRPr>
            </a:p>
          </p:txBody>
        </p:sp>
        <p:grpSp>
          <p:nvGrpSpPr>
            <p:cNvPr id="56" name="组合 15"/>
            <p:cNvGrpSpPr/>
            <p:nvPr/>
          </p:nvGrpSpPr>
          <p:grpSpPr>
            <a:xfrm>
              <a:off x="2486857" y="2933666"/>
              <a:ext cx="475596" cy="547841"/>
              <a:chOff x="2051141" y="1275606"/>
              <a:chExt cx="454916" cy="523947"/>
            </a:xfrm>
            <a:solidFill>
              <a:srgbClr val="6AC5F0"/>
            </a:solidFill>
          </p:grpSpPr>
          <p:sp>
            <p:nvSpPr>
              <p:cNvPr id="57" name="六边形 56"/>
              <p:cNvSpPr/>
              <p:nvPr/>
            </p:nvSpPr>
            <p:spPr>
              <a:xfrm>
                <a:off x="2051141" y="1275606"/>
                <a:ext cx="454916" cy="523947"/>
              </a:xfrm>
              <a:prstGeom prst="hexagon">
                <a:avLst/>
              </a:prstGeom>
              <a:solidFill>
                <a:srgbClr val="2E8102"/>
              </a:solidFill>
              <a:ln w="25400" cap="flat" cmpd="sng" algn="ctr">
                <a:noFill/>
                <a:prstDash val="solid"/>
              </a:ln>
              <a:effectLst/>
            </p:spPr>
            <p:txBody>
              <a:bodyPr rtlCol="0" anchor="ctr"/>
              <a:lstStyle/>
              <a:p>
                <a:pPr algn="ctr" defTabSz="914400">
                  <a:defRPr/>
                </a:pPr>
                <a:endParaRPr lang="zh-CN" altLang="en-US" sz="1325" b="1" kern="0" dirty="0">
                  <a:solidFill>
                    <a:srgbClr val="065E03"/>
                  </a:solidFill>
                  <a:latin typeface="Calibri" panose="020F0502020204030204"/>
                  <a:ea typeface="宋体" panose="02010600030101010101" pitchFamily="2" charset="-122"/>
                </a:endParaRPr>
              </a:p>
            </p:txBody>
          </p:sp>
          <p:sp>
            <p:nvSpPr>
              <p:cNvPr id="58" name="TextBox 35"/>
              <p:cNvSpPr txBox="1"/>
              <p:nvPr/>
            </p:nvSpPr>
            <p:spPr>
              <a:xfrm>
                <a:off x="2109839" y="1315969"/>
                <a:ext cx="134961" cy="456247"/>
              </a:xfrm>
              <a:prstGeom prst="rect">
                <a:avLst/>
              </a:prstGeom>
              <a:noFill/>
            </p:spPr>
            <p:txBody>
              <a:bodyPr wrap="none" rtlCol="0">
                <a:spAutoFit/>
              </a:bodyPr>
              <a:lstStyle/>
              <a:p>
                <a:pPr defTabSz="914400">
                  <a:defRPr/>
                </a:pPr>
                <a:endParaRPr lang="zh-CN" altLang="en-US" sz="2500" kern="0" dirty="0">
                  <a:solidFill>
                    <a:schemeClr val="bg1"/>
                  </a:solidFill>
                  <a:latin typeface="Impact" panose="020B0806030902050204" pitchFamily="34" charset="0"/>
                  <a:ea typeface="宋体" panose="02010600030101010101" pitchFamily="2" charset="-122"/>
                </a:endParaRPr>
              </a:p>
            </p:txBody>
          </p:sp>
        </p:grpSp>
      </p:grpSp>
      <p:grpSp>
        <p:nvGrpSpPr>
          <p:cNvPr id="59" name="组合 58"/>
          <p:cNvGrpSpPr/>
          <p:nvPr/>
        </p:nvGrpSpPr>
        <p:grpSpPr>
          <a:xfrm>
            <a:off x="5710387" y="1926237"/>
            <a:ext cx="3467479" cy="563997"/>
            <a:chOff x="2486857" y="2917510"/>
            <a:chExt cx="2648431" cy="563997"/>
          </a:xfrm>
        </p:grpSpPr>
        <p:sp>
          <p:nvSpPr>
            <p:cNvPr id="60" name="TextBox 6"/>
            <p:cNvSpPr txBox="1">
              <a:spLocks noChangeArrowheads="1"/>
            </p:cNvSpPr>
            <p:nvPr/>
          </p:nvSpPr>
          <p:spPr bwMode="auto">
            <a:xfrm>
              <a:off x="3048500" y="2917510"/>
              <a:ext cx="208678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2500" b="1" spc="301" dirty="0" smtClean="0">
                  <a:latin typeface="黑体" panose="02010609060101010101" pitchFamily="49" charset="-122"/>
                  <a:ea typeface="黑体" panose="02010609060101010101" pitchFamily="49" charset="-122"/>
                </a:rPr>
                <a:t>毕业申请与办理</a:t>
              </a:r>
              <a:endParaRPr lang="zh-CN" altLang="en-US" sz="2500" b="1" spc="301" dirty="0">
                <a:latin typeface="黑体" panose="02010609060101010101" pitchFamily="49" charset="-122"/>
                <a:ea typeface="黑体" panose="02010609060101010101" pitchFamily="49" charset="-122"/>
              </a:endParaRPr>
            </a:p>
          </p:txBody>
        </p:sp>
        <p:grpSp>
          <p:nvGrpSpPr>
            <p:cNvPr id="61" name="组合 15"/>
            <p:cNvGrpSpPr/>
            <p:nvPr/>
          </p:nvGrpSpPr>
          <p:grpSpPr>
            <a:xfrm>
              <a:off x="2486857" y="2933666"/>
              <a:ext cx="475596" cy="547841"/>
              <a:chOff x="2051141" y="1275606"/>
              <a:chExt cx="454916" cy="523947"/>
            </a:xfrm>
            <a:solidFill>
              <a:srgbClr val="6AC5F0"/>
            </a:solidFill>
          </p:grpSpPr>
          <p:sp>
            <p:nvSpPr>
              <p:cNvPr id="62" name="六边形 61"/>
              <p:cNvSpPr/>
              <p:nvPr/>
            </p:nvSpPr>
            <p:spPr>
              <a:xfrm>
                <a:off x="2051141" y="1275606"/>
                <a:ext cx="454916" cy="523947"/>
              </a:xfrm>
              <a:prstGeom prst="hexagon">
                <a:avLst/>
              </a:prstGeom>
              <a:solidFill>
                <a:srgbClr val="2E8102"/>
              </a:solidFill>
              <a:ln w="25400" cap="flat" cmpd="sng" algn="ctr">
                <a:noFill/>
                <a:prstDash val="solid"/>
              </a:ln>
              <a:effectLst/>
            </p:spPr>
            <p:txBody>
              <a:bodyPr rtlCol="0" anchor="ctr"/>
              <a:lstStyle/>
              <a:p>
                <a:pPr algn="ctr" defTabSz="914400">
                  <a:defRPr/>
                </a:pPr>
                <a:endParaRPr lang="zh-CN" altLang="en-US" sz="1325" b="1" kern="0" dirty="0">
                  <a:solidFill>
                    <a:srgbClr val="065E03"/>
                  </a:solidFill>
                  <a:latin typeface="Calibri" panose="020F0502020204030204"/>
                  <a:ea typeface="宋体" panose="02010600030101010101" pitchFamily="2" charset="-122"/>
                </a:endParaRPr>
              </a:p>
            </p:txBody>
          </p:sp>
          <p:sp>
            <p:nvSpPr>
              <p:cNvPr id="63" name="TextBox 35"/>
              <p:cNvSpPr txBox="1"/>
              <p:nvPr/>
            </p:nvSpPr>
            <p:spPr>
              <a:xfrm>
                <a:off x="2109839" y="1315969"/>
                <a:ext cx="134961" cy="456247"/>
              </a:xfrm>
              <a:prstGeom prst="rect">
                <a:avLst/>
              </a:prstGeom>
              <a:noFill/>
            </p:spPr>
            <p:txBody>
              <a:bodyPr wrap="none" rtlCol="0">
                <a:spAutoFit/>
              </a:bodyPr>
              <a:lstStyle/>
              <a:p>
                <a:pPr defTabSz="914400">
                  <a:defRPr/>
                </a:pPr>
                <a:endParaRPr lang="zh-CN" altLang="en-US" sz="2500" kern="0" dirty="0">
                  <a:solidFill>
                    <a:schemeClr val="bg1"/>
                  </a:solidFill>
                  <a:latin typeface="Impact" panose="020B0806030902050204" pitchFamily="34" charset="0"/>
                  <a:ea typeface="宋体" panose="02010600030101010101" pitchFamily="2" charset="-122"/>
                </a:endParaRPr>
              </a:p>
            </p:txBody>
          </p:sp>
        </p:grpSp>
      </p:grpSp>
      <p:grpSp>
        <p:nvGrpSpPr>
          <p:cNvPr id="69" name="组合 68"/>
          <p:cNvGrpSpPr/>
          <p:nvPr/>
        </p:nvGrpSpPr>
        <p:grpSpPr>
          <a:xfrm>
            <a:off x="5989787" y="2849104"/>
            <a:ext cx="4009346" cy="563997"/>
            <a:chOff x="2486857" y="2917510"/>
            <a:chExt cx="3062304" cy="563997"/>
          </a:xfrm>
        </p:grpSpPr>
        <p:sp>
          <p:nvSpPr>
            <p:cNvPr id="70" name="TextBox 6"/>
            <p:cNvSpPr txBox="1">
              <a:spLocks noChangeArrowheads="1"/>
            </p:cNvSpPr>
            <p:nvPr/>
          </p:nvSpPr>
          <p:spPr bwMode="auto">
            <a:xfrm>
              <a:off x="3048499" y="2917510"/>
              <a:ext cx="250066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2500" b="1" spc="301" dirty="0" smtClean="0">
                  <a:latin typeface="黑体" panose="02010609060101010101" pitchFamily="49" charset="-122"/>
                  <a:ea typeface="黑体" panose="02010609060101010101" pitchFamily="49" charset="-122"/>
                </a:rPr>
                <a:t>学位管理规定</a:t>
              </a:r>
              <a:endParaRPr lang="zh-CN" altLang="en-US" sz="2500" b="1" spc="301" dirty="0">
                <a:latin typeface="黑体" panose="02010609060101010101" pitchFamily="49" charset="-122"/>
                <a:ea typeface="黑体" panose="02010609060101010101" pitchFamily="49" charset="-122"/>
              </a:endParaRPr>
            </a:p>
          </p:txBody>
        </p:sp>
        <p:grpSp>
          <p:nvGrpSpPr>
            <p:cNvPr id="71" name="组合 15"/>
            <p:cNvGrpSpPr/>
            <p:nvPr/>
          </p:nvGrpSpPr>
          <p:grpSpPr>
            <a:xfrm>
              <a:off x="2486857" y="2933666"/>
              <a:ext cx="475596" cy="547841"/>
              <a:chOff x="2051141" y="1275606"/>
              <a:chExt cx="454916" cy="523947"/>
            </a:xfrm>
            <a:solidFill>
              <a:srgbClr val="6AC5F0"/>
            </a:solidFill>
          </p:grpSpPr>
          <p:sp>
            <p:nvSpPr>
              <p:cNvPr id="72" name="六边形 71"/>
              <p:cNvSpPr/>
              <p:nvPr/>
            </p:nvSpPr>
            <p:spPr>
              <a:xfrm>
                <a:off x="2051141" y="1275606"/>
                <a:ext cx="454916" cy="523947"/>
              </a:xfrm>
              <a:prstGeom prst="hexagon">
                <a:avLst/>
              </a:prstGeom>
              <a:solidFill>
                <a:srgbClr val="2E8102"/>
              </a:solidFill>
              <a:ln w="25400" cap="flat" cmpd="sng" algn="ctr">
                <a:noFill/>
                <a:prstDash val="solid"/>
              </a:ln>
              <a:effectLst/>
            </p:spPr>
            <p:txBody>
              <a:bodyPr rtlCol="0" anchor="ctr"/>
              <a:lstStyle/>
              <a:p>
                <a:pPr algn="ctr" defTabSz="914400">
                  <a:defRPr/>
                </a:pPr>
                <a:endParaRPr lang="zh-CN" altLang="en-US" sz="1325" b="1" kern="0" dirty="0">
                  <a:solidFill>
                    <a:srgbClr val="065E03"/>
                  </a:solidFill>
                  <a:latin typeface="Calibri" panose="020F0502020204030204"/>
                  <a:ea typeface="宋体" panose="02010600030101010101" pitchFamily="2" charset="-122"/>
                </a:endParaRPr>
              </a:p>
            </p:txBody>
          </p:sp>
          <p:sp>
            <p:nvSpPr>
              <p:cNvPr id="73" name="TextBox 35"/>
              <p:cNvSpPr txBox="1"/>
              <p:nvPr/>
            </p:nvSpPr>
            <p:spPr>
              <a:xfrm>
                <a:off x="2109839" y="1315969"/>
                <a:ext cx="134961" cy="456247"/>
              </a:xfrm>
              <a:prstGeom prst="rect">
                <a:avLst/>
              </a:prstGeom>
              <a:noFill/>
            </p:spPr>
            <p:txBody>
              <a:bodyPr wrap="none" rtlCol="0">
                <a:spAutoFit/>
              </a:bodyPr>
              <a:lstStyle/>
              <a:p>
                <a:pPr defTabSz="914400">
                  <a:defRPr/>
                </a:pPr>
                <a:endParaRPr lang="zh-CN" altLang="en-US" sz="2500" kern="0" dirty="0">
                  <a:solidFill>
                    <a:schemeClr val="bg1"/>
                  </a:solidFill>
                  <a:latin typeface="Impact" panose="020B0806030902050204" pitchFamily="34" charset="0"/>
                  <a:ea typeface="宋体" panose="02010600030101010101" pitchFamily="2" charset="-122"/>
                </a:endParaRPr>
              </a:p>
            </p:txBody>
          </p:sp>
        </p:grpSp>
      </p:grpSp>
      <p:grpSp>
        <p:nvGrpSpPr>
          <p:cNvPr id="79" name="组合 78"/>
          <p:cNvGrpSpPr/>
          <p:nvPr/>
        </p:nvGrpSpPr>
        <p:grpSpPr>
          <a:xfrm>
            <a:off x="6209920" y="3831237"/>
            <a:ext cx="3467479" cy="563997"/>
            <a:chOff x="2486857" y="2917510"/>
            <a:chExt cx="2648431" cy="563997"/>
          </a:xfrm>
        </p:grpSpPr>
        <p:sp>
          <p:nvSpPr>
            <p:cNvPr id="80" name="TextBox 6"/>
            <p:cNvSpPr txBox="1">
              <a:spLocks noChangeArrowheads="1"/>
            </p:cNvSpPr>
            <p:nvPr/>
          </p:nvSpPr>
          <p:spPr bwMode="auto">
            <a:xfrm>
              <a:off x="3048500" y="2917510"/>
              <a:ext cx="208678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r>
                <a:rPr lang="zh-CN" altLang="en-US" sz="2500" b="1" spc="301" dirty="0" smtClean="0">
                  <a:latin typeface="黑体" panose="02010609060101010101" pitchFamily="49" charset="-122"/>
                  <a:ea typeface="黑体" panose="02010609060101010101" pitchFamily="49" charset="-122"/>
                </a:rPr>
                <a:t>考试组织</a:t>
              </a:r>
              <a:endParaRPr lang="zh-CN" altLang="en-US" sz="2500" b="1" spc="301" dirty="0">
                <a:latin typeface="黑体" panose="02010609060101010101" pitchFamily="49" charset="-122"/>
                <a:ea typeface="黑体" panose="02010609060101010101" pitchFamily="49" charset="-122"/>
              </a:endParaRPr>
            </a:p>
          </p:txBody>
        </p:sp>
        <p:grpSp>
          <p:nvGrpSpPr>
            <p:cNvPr id="81" name="组合 15"/>
            <p:cNvGrpSpPr/>
            <p:nvPr/>
          </p:nvGrpSpPr>
          <p:grpSpPr>
            <a:xfrm>
              <a:off x="2486857" y="2933666"/>
              <a:ext cx="475596" cy="547841"/>
              <a:chOff x="2051141" y="1275606"/>
              <a:chExt cx="454916" cy="523947"/>
            </a:xfrm>
            <a:solidFill>
              <a:srgbClr val="6AC5F0"/>
            </a:solidFill>
          </p:grpSpPr>
          <p:sp>
            <p:nvSpPr>
              <p:cNvPr id="82" name="六边形 81"/>
              <p:cNvSpPr/>
              <p:nvPr/>
            </p:nvSpPr>
            <p:spPr>
              <a:xfrm>
                <a:off x="2051141" y="1275606"/>
                <a:ext cx="454916" cy="523947"/>
              </a:xfrm>
              <a:prstGeom prst="hexagon">
                <a:avLst/>
              </a:prstGeom>
              <a:solidFill>
                <a:srgbClr val="2E8102"/>
              </a:solidFill>
              <a:ln w="25400" cap="flat" cmpd="sng" algn="ctr">
                <a:noFill/>
                <a:prstDash val="solid"/>
              </a:ln>
              <a:effectLst/>
            </p:spPr>
            <p:txBody>
              <a:bodyPr rtlCol="0" anchor="ctr"/>
              <a:lstStyle/>
              <a:p>
                <a:pPr algn="ctr" defTabSz="914400">
                  <a:defRPr/>
                </a:pPr>
                <a:endParaRPr lang="zh-CN" altLang="en-US" sz="1325" b="1" kern="0" dirty="0">
                  <a:solidFill>
                    <a:srgbClr val="065E03"/>
                  </a:solidFill>
                  <a:latin typeface="Calibri" panose="020F0502020204030204"/>
                  <a:ea typeface="宋体" panose="02010600030101010101" pitchFamily="2" charset="-122"/>
                </a:endParaRPr>
              </a:p>
            </p:txBody>
          </p:sp>
          <p:sp>
            <p:nvSpPr>
              <p:cNvPr id="83" name="TextBox 35"/>
              <p:cNvSpPr txBox="1"/>
              <p:nvPr/>
            </p:nvSpPr>
            <p:spPr>
              <a:xfrm>
                <a:off x="2109839" y="1315969"/>
                <a:ext cx="134961" cy="456247"/>
              </a:xfrm>
              <a:prstGeom prst="rect">
                <a:avLst/>
              </a:prstGeom>
              <a:noFill/>
            </p:spPr>
            <p:txBody>
              <a:bodyPr wrap="none" rtlCol="0">
                <a:spAutoFit/>
              </a:bodyPr>
              <a:lstStyle/>
              <a:p>
                <a:pPr defTabSz="914400">
                  <a:defRPr/>
                </a:pPr>
                <a:endParaRPr lang="zh-CN" altLang="en-US" sz="2500" kern="0" dirty="0">
                  <a:solidFill>
                    <a:schemeClr val="bg1"/>
                  </a:solidFill>
                  <a:latin typeface="Impact" panose="020B0806030902050204" pitchFamily="34" charset="0"/>
                  <a:ea typeface="宋体" panose="02010600030101010101" pitchFamily="2" charset="-122"/>
                </a:endParaRPr>
              </a:p>
            </p:txBody>
          </p:sp>
        </p:grpSp>
      </p:grpSp>
      <p:sp>
        <p:nvSpPr>
          <p:cNvPr id="84" name="圆角矩形 83"/>
          <p:cNvSpPr/>
          <p:nvPr/>
        </p:nvSpPr>
        <p:spPr>
          <a:xfrm rot="18835958">
            <a:off x="1473011" y="6200805"/>
            <a:ext cx="443249" cy="443249"/>
          </a:xfrm>
          <a:prstGeom prst="roundRect">
            <a:avLst>
              <a:gd name="adj" fmla="val 13606"/>
            </a:avLst>
          </a:prstGeom>
          <a:solidFill>
            <a:srgbClr val="77AD17"/>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5" name="圆角矩形 84"/>
          <p:cNvSpPr/>
          <p:nvPr/>
        </p:nvSpPr>
        <p:spPr>
          <a:xfrm rot="19278167">
            <a:off x="2100164" y="6286345"/>
            <a:ext cx="319915" cy="337557"/>
          </a:xfrm>
          <a:prstGeom prst="roundRect">
            <a:avLst>
              <a:gd name="adj" fmla="val 13606"/>
            </a:avLst>
          </a:prstGeom>
          <a:solidFill>
            <a:srgbClr val="FF9300"/>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9" name="灯片编号占位符 48"/>
          <p:cNvSpPr>
            <a:spLocks noGrp="1"/>
          </p:cNvSpPr>
          <p:nvPr>
            <p:ph type="sldNum" sz="quarter" idx="12"/>
          </p:nvPr>
        </p:nvSpPr>
        <p:spPr/>
        <p:txBody>
          <a:bodyPr/>
          <a:lstStyle/>
          <a:p>
            <a:fld id="{5A873971-3151-479D-A2F3-0E7DC3B3DC13}" type="slidenum">
              <a:rPr lang="zh-CN" altLang="en-US" smtClean="0"/>
              <a:pPr/>
              <a:t>2</a:t>
            </a:fld>
            <a:endParaRPr lang="zh-CN" altLang="en-US"/>
          </a:p>
        </p:txBody>
      </p:sp>
    </p:spTree>
    <p:extLst>
      <p:ext uri="{BB962C8B-B14F-4D97-AF65-F5344CB8AC3E}">
        <p14:creationId xmlns:p14="http://schemas.microsoft.com/office/powerpoint/2010/main" val="338353025"/>
      </p:ext>
    </p:extLst>
  </p:cSld>
  <p:clrMapOvr>
    <a:masterClrMapping/>
  </p:clrMapOvr>
  <p:transition spd="slow">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sp>
        <p:nvSpPr>
          <p:cNvPr id="15" name="文本框 43"/>
          <p:cNvSpPr txBox="1"/>
          <p:nvPr/>
        </p:nvSpPr>
        <p:spPr>
          <a:xfrm>
            <a:off x="1658435" y="2682149"/>
            <a:ext cx="2225141" cy="461665"/>
          </a:xfrm>
          <a:prstGeom prst="rect">
            <a:avLst/>
          </a:prstGeom>
          <a:noFill/>
          <a:ln w="50800">
            <a:noFill/>
          </a:ln>
        </p:spPr>
        <p:txBody>
          <a:bodyPr wrap="square" rtlCol="0" anchor="ctr">
            <a:spAutoFit/>
          </a:bodyPr>
          <a:lstStyle/>
          <a:p>
            <a:pPr algn="ctr">
              <a:lnSpc>
                <a:spcPct val="120000"/>
              </a:lnSpc>
            </a:pPr>
            <a:r>
              <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第一季度</a:t>
            </a:r>
            <a:endParaRPr lang="zh-CN" altLang="en-US" sz="2000" b="1"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31" name="图片 30"/>
          <p:cNvPicPr>
            <a:picLocks noChangeAspect="1"/>
          </p:cNvPicPr>
          <p:nvPr/>
        </p:nvPicPr>
        <p:blipFill rotWithShape="1">
          <a:blip r:embed="rId4" cstate="print"/>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
        <p:nvSpPr>
          <p:cNvPr id="33" name="矩形 32"/>
          <p:cNvSpPr/>
          <p:nvPr/>
        </p:nvSpPr>
        <p:spPr>
          <a:xfrm>
            <a:off x="1147618" y="271146"/>
            <a:ext cx="2967182" cy="584775"/>
          </a:xfrm>
          <a:prstGeom prst="rect">
            <a:avLst/>
          </a:prstGeom>
        </p:spPr>
        <p:txBody>
          <a:bodyPr wrap="square">
            <a:spAutoFit/>
          </a:bodyPr>
          <a:lstStyle/>
          <a:p>
            <a:pPr algn="ctr" defTabSz="1087755"/>
            <a:r>
              <a:rPr lang="zh-CN" altLang="en-US" sz="3200" b="1" dirty="0" smtClean="0">
                <a:solidFill>
                  <a:srgbClr val="008000"/>
                </a:solidFill>
                <a:latin typeface="微软雅黑" panose="020B0503020204020204" pitchFamily="34" charset="-122"/>
                <a:ea typeface="微软雅黑" panose="020B0503020204020204" pitchFamily="34" charset="-122"/>
                <a:cs typeface="Open Sans" panose="020B0606030504020204" pitchFamily="34" charset="0"/>
              </a:rPr>
              <a:t>免考课程申报</a:t>
            </a:r>
            <a:endParaRPr lang="zh-CN" altLang="en-US" sz="3200" b="1" dirty="0">
              <a:solidFill>
                <a:srgbClr val="008000"/>
              </a:solidFill>
              <a:latin typeface="微软雅黑" panose="020B0503020204020204" pitchFamily="34" charset="-122"/>
              <a:ea typeface="微软雅黑" panose="020B0503020204020204" pitchFamily="34" charset="-122"/>
              <a:cs typeface="Open Sans" panose="020B0606030504020204" pitchFamily="34" charset="0"/>
            </a:endParaRPr>
          </a:p>
        </p:txBody>
      </p:sp>
      <p:graphicFrame>
        <p:nvGraphicFramePr>
          <p:cNvPr id="9" name="表格 8"/>
          <p:cNvGraphicFramePr>
            <a:graphicFrameLocks noGrp="1"/>
          </p:cNvGraphicFramePr>
          <p:nvPr>
            <p:extLst>
              <p:ext uri="{D42A27DB-BD31-4B8C-83A1-F6EECF244321}">
                <p14:modId xmlns:p14="http://schemas.microsoft.com/office/powerpoint/2010/main" val="494600703"/>
              </p:ext>
            </p:extLst>
          </p:nvPr>
        </p:nvGraphicFramePr>
        <p:xfrm>
          <a:off x="1854698" y="2264087"/>
          <a:ext cx="8127999" cy="2104711"/>
        </p:xfrm>
        <a:graphic>
          <a:graphicData uri="http://schemas.openxmlformats.org/drawingml/2006/table">
            <a:tbl>
              <a:tblPr/>
              <a:tblGrid>
                <a:gridCol w="903749"/>
                <a:gridCol w="904324"/>
                <a:gridCol w="1107711"/>
                <a:gridCol w="895706"/>
                <a:gridCol w="895706"/>
                <a:gridCol w="717024"/>
                <a:gridCol w="903749"/>
                <a:gridCol w="904324"/>
                <a:gridCol w="895706"/>
              </a:tblGrid>
              <a:tr h="422286">
                <a:tc gridSpan="3">
                  <a:txBody>
                    <a:bodyPr/>
                    <a:lstStyle/>
                    <a:p>
                      <a:pPr algn="ctr">
                        <a:spcAft>
                          <a:spcPts val="0"/>
                        </a:spcAft>
                      </a:pPr>
                      <a:r>
                        <a:rPr lang="zh-CN" sz="1100" b="1" kern="100" dirty="0">
                          <a:latin typeface="Calibri"/>
                          <a:ea typeface="宋体"/>
                          <a:cs typeface="Times New Roman"/>
                        </a:rPr>
                        <a:t>自学考试（二专）</a:t>
                      </a:r>
                      <a:endParaRPr lang="zh-CN" sz="1000" kern="100" dirty="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gridSpan="5">
                  <a:txBody>
                    <a:bodyPr/>
                    <a:lstStyle/>
                    <a:p>
                      <a:pPr algn="ctr">
                        <a:spcAft>
                          <a:spcPts val="0"/>
                        </a:spcAft>
                      </a:pPr>
                      <a:r>
                        <a:rPr lang="zh-CN" sz="1100" b="1" kern="100">
                          <a:latin typeface="Calibri"/>
                          <a:ea typeface="宋体"/>
                          <a:cs typeface="Times New Roman"/>
                        </a:rPr>
                        <a:t>原学专业（一专）</a:t>
                      </a: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p>
                      <a:pPr algn="ctr">
                        <a:spcAft>
                          <a:spcPts val="0"/>
                        </a:spcAft>
                      </a:pPr>
                      <a:r>
                        <a:rPr lang="zh-CN" sz="1100" b="1" kern="100">
                          <a:latin typeface="Calibri"/>
                          <a:ea typeface="宋体"/>
                          <a:cs typeface="Times New Roman"/>
                        </a:rPr>
                        <a:t>审批意见</a:t>
                      </a: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0825">
                <a:tc>
                  <a:txBody>
                    <a:bodyPr/>
                    <a:lstStyle/>
                    <a:p>
                      <a:pPr algn="ctr">
                        <a:spcAft>
                          <a:spcPts val="0"/>
                        </a:spcAft>
                      </a:pPr>
                      <a:r>
                        <a:rPr lang="zh-CN" sz="1100" kern="100">
                          <a:latin typeface="Calibri"/>
                          <a:ea typeface="宋体"/>
                          <a:cs typeface="Times New Roman"/>
                        </a:rPr>
                        <a:t>专业名称</a:t>
                      </a: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100" kern="100">
                          <a:latin typeface="Calibri"/>
                          <a:ea typeface="宋体"/>
                          <a:cs typeface="Times New Roman"/>
                        </a:rPr>
                        <a:t>课程名称</a:t>
                      </a: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100" kern="100">
                          <a:latin typeface="Calibri"/>
                          <a:ea typeface="宋体"/>
                          <a:cs typeface="Times New Roman"/>
                        </a:rPr>
                        <a:t>教材版本</a:t>
                      </a: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100" kern="100">
                          <a:latin typeface="Calibri"/>
                          <a:ea typeface="宋体"/>
                          <a:cs typeface="Times New Roman"/>
                        </a:rPr>
                        <a:t>专业名称</a:t>
                      </a: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100" kern="100">
                          <a:latin typeface="Calibri"/>
                          <a:ea typeface="宋体"/>
                          <a:cs typeface="Times New Roman"/>
                        </a:rPr>
                        <a:t>课程名称</a:t>
                      </a: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100" kern="100">
                          <a:latin typeface="Calibri"/>
                          <a:ea typeface="宋体"/>
                          <a:cs typeface="Times New Roman"/>
                        </a:rPr>
                        <a:t>课程类型</a:t>
                      </a: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100" kern="100">
                          <a:latin typeface="Calibri"/>
                          <a:ea typeface="宋体"/>
                          <a:cs typeface="Times New Roman"/>
                        </a:rPr>
                        <a:t>学分</a:t>
                      </a: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100" kern="100">
                          <a:latin typeface="Calibri"/>
                          <a:ea typeface="宋体"/>
                          <a:cs typeface="Times New Roman"/>
                        </a:rPr>
                        <a:t>教材版本</a:t>
                      </a: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1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351">
                <a:tc>
                  <a:txBody>
                    <a:bodyPr/>
                    <a:lstStyle/>
                    <a:p>
                      <a:pPr algn="ctr">
                        <a:lnSpc>
                          <a:spcPct val="150000"/>
                        </a:lnSpc>
                        <a:spcAft>
                          <a:spcPts val="0"/>
                        </a:spcAft>
                      </a:pPr>
                      <a:r>
                        <a:rPr lang="zh-CN" sz="1000" kern="100" dirty="0">
                          <a:latin typeface="Calibri"/>
                          <a:ea typeface="宋体"/>
                          <a:cs typeface="Times New Roman"/>
                        </a:rPr>
                        <a:t>通信工程</a:t>
                      </a: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000" kern="100">
                          <a:latin typeface="Calibri"/>
                          <a:ea typeface="宋体"/>
                          <a:cs typeface="Times New Roman"/>
                        </a:rPr>
                        <a:t>现代交换技术</a:t>
                      </a: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zh-CN" sz="1000" kern="100">
                          <a:latin typeface="Calibri"/>
                          <a:ea typeface="宋体"/>
                          <a:cs typeface="Times New Roman"/>
                        </a:rPr>
                        <a:t>《交换技术》、糜正琨</a:t>
                      </a: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000" kern="100">
                          <a:latin typeface="Calibri"/>
                          <a:ea typeface="宋体"/>
                          <a:cs typeface="Times New Roman"/>
                        </a:rPr>
                        <a:t>生物医学工程</a:t>
                      </a: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000" kern="100">
                          <a:latin typeface="Calibri"/>
                          <a:ea typeface="宋体"/>
                          <a:cs typeface="Times New Roman"/>
                        </a:rPr>
                        <a:t>交换技术基础</a:t>
                      </a: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000" kern="100">
                          <a:latin typeface="Calibri"/>
                          <a:ea typeface="宋体"/>
                          <a:cs typeface="Times New Roman"/>
                        </a:rPr>
                        <a:t>选修课</a:t>
                      </a: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000" kern="100">
                          <a:latin typeface="Calibri"/>
                          <a:ea typeface="宋体"/>
                          <a:cs typeface="Times New Roman"/>
                        </a:rPr>
                        <a:t>3.5</a:t>
                      </a: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000" kern="100">
                          <a:latin typeface="Calibri"/>
                          <a:ea typeface="宋体"/>
                          <a:cs typeface="Times New Roman"/>
                        </a:rPr>
                        <a:t>《交换技术》、糜正琨</a:t>
                      </a: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76">
                <a:tc>
                  <a:txBody>
                    <a:bodyPr/>
                    <a:lstStyle/>
                    <a:p>
                      <a:pPr algn="ctr">
                        <a:lnSpc>
                          <a:spcPct val="150000"/>
                        </a:lnSpc>
                        <a:spcAft>
                          <a:spcPts val="0"/>
                        </a:spcAft>
                      </a:pPr>
                      <a:endParaRPr lang="en-US"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endParaRPr lang="en-US"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76">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76">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76">
                <a:tc>
                  <a:txBody>
                    <a:bodyPr/>
                    <a:lstStyle/>
                    <a:p>
                      <a:pPr algn="ctr">
                        <a:lnSpc>
                          <a:spcPct val="150000"/>
                        </a:lnSpc>
                        <a:spcAft>
                          <a:spcPts val="0"/>
                        </a:spcAft>
                      </a:pPr>
                      <a:endParaRPr lang="en-US" sz="1000" kern="0" dirty="0">
                        <a:latin typeface="黑体"/>
                        <a:ea typeface="宋体"/>
                        <a:cs typeface="宋体"/>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000" kern="0">
                        <a:latin typeface="黑体"/>
                        <a:ea typeface="宋体"/>
                        <a:cs typeface="宋体"/>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000" kern="0">
                        <a:latin typeface="黑体"/>
                        <a:ea typeface="宋体"/>
                        <a:cs typeface="宋体"/>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000" kern="0">
                        <a:latin typeface="黑体"/>
                        <a:ea typeface="宋体"/>
                        <a:cs typeface="宋体"/>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dirty="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6" name="Rectangle 2"/>
          <p:cNvSpPr>
            <a:spLocks noChangeArrowheads="1"/>
          </p:cNvSpPr>
          <p:nvPr/>
        </p:nvSpPr>
        <p:spPr bwMode="auto">
          <a:xfrm>
            <a:off x="0" y="59323"/>
            <a:ext cx="277640"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sng" strike="noStrike" cap="none" normalizeH="0" baseline="0" dirty="0" smtClean="0">
                <a:ln>
                  <a:noFill/>
                </a:ln>
                <a:solidFill>
                  <a:schemeClr val="tx1"/>
                </a:solidFill>
                <a:effectLst/>
                <a:latin typeface="Calibri" pitchFamily="34" charset="0"/>
                <a:ea typeface="宋体" pitchFamily="2" charset="-122"/>
                <a:cs typeface="Times New Roman" pitchFamily="18" charset="0"/>
              </a:rPr>
              <a:t>  </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1" name="矩形 10"/>
          <p:cNvSpPr/>
          <p:nvPr/>
        </p:nvSpPr>
        <p:spPr>
          <a:xfrm>
            <a:off x="2344968" y="4814428"/>
            <a:ext cx="8161866" cy="923330"/>
          </a:xfrm>
          <a:prstGeom prst="rect">
            <a:avLst/>
          </a:prstGeom>
        </p:spPr>
        <p:txBody>
          <a:bodyPr wrap="square">
            <a:spAutoFit/>
          </a:bodyPr>
          <a:lstStyle/>
          <a:p>
            <a:pPr lvl="0" eaLnBrk="0" fontAlgn="base" hangingPunct="0">
              <a:spcBef>
                <a:spcPct val="0"/>
              </a:spcBef>
              <a:spcAft>
                <a:spcPct val="0"/>
              </a:spcAft>
            </a:pPr>
            <a:r>
              <a:rPr lang="zh-CN" altLang="en-US" b="1" dirty="0" smtClean="0">
                <a:latin typeface="Calibri" pitchFamily="34" charset="0"/>
                <a:ea typeface="宋体" pitchFamily="2" charset="-122"/>
                <a:cs typeface="Times New Roman" pitchFamily="18" charset="0"/>
              </a:rPr>
              <a:t>学校名称：南京邮电大学   （附教务处章）</a:t>
            </a:r>
            <a:endParaRPr lang="zh-CN" altLang="en-US" sz="1000" dirty="0" smtClean="0">
              <a:latin typeface="Arial" pitchFamily="34" charset="0"/>
              <a:ea typeface="宋体" pitchFamily="2" charset="-122"/>
              <a:cs typeface="宋体" pitchFamily="2" charset="-122"/>
            </a:endParaRPr>
          </a:p>
          <a:p>
            <a:pPr lvl="0" eaLnBrk="0" fontAlgn="base" hangingPunct="0">
              <a:spcBef>
                <a:spcPct val="0"/>
              </a:spcBef>
              <a:spcAft>
                <a:spcPct val="0"/>
              </a:spcAft>
            </a:pPr>
            <a:r>
              <a:rPr lang="zh-CN" altLang="en-US" b="1" dirty="0" smtClean="0">
                <a:latin typeface="Calibri" pitchFamily="34" charset="0"/>
                <a:ea typeface="宋体" pitchFamily="2" charset="-122"/>
                <a:cs typeface="Times New Roman" pitchFamily="18" charset="0"/>
              </a:rPr>
              <a:t>申请部门：               申请人（签字）：</a:t>
            </a:r>
            <a:endParaRPr lang="zh-CN" altLang="en-US" sz="1000" dirty="0" smtClean="0">
              <a:latin typeface="Arial" pitchFamily="34" charset="0"/>
              <a:ea typeface="宋体" pitchFamily="2" charset="-122"/>
              <a:cs typeface="宋体" pitchFamily="2" charset="-122"/>
            </a:endParaRPr>
          </a:p>
          <a:p>
            <a:pPr lvl="0" eaLnBrk="0" fontAlgn="base" hangingPunct="0">
              <a:spcBef>
                <a:spcPct val="0"/>
              </a:spcBef>
              <a:spcAft>
                <a:spcPct val="0"/>
              </a:spcAft>
            </a:pPr>
            <a:r>
              <a:rPr lang="zh-CN" altLang="en-US" b="1" dirty="0" smtClean="0">
                <a:latin typeface="Calibri" pitchFamily="34" charset="0"/>
                <a:ea typeface="宋体" pitchFamily="2" charset="-122"/>
                <a:cs typeface="Times New Roman" pitchFamily="18" charset="0"/>
              </a:rPr>
              <a:t>免考专家审批团（签字）：                      省考试院自考处审批人（签字）：</a:t>
            </a:r>
            <a:endParaRPr lang="zh-CN" altLang="en-US" sz="2400" dirty="0" smtClean="0">
              <a:latin typeface="Arial" pitchFamily="34" charset="0"/>
              <a:ea typeface="宋体" pitchFamily="2" charset="-122"/>
              <a:cs typeface="宋体" pitchFamily="2" charset="-122"/>
            </a:endParaRPr>
          </a:p>
        </p:txBody>
      </p:sp>
      <p:sp>
        <p:nvSpPr>
          <p:cNvPr id="13" name="矩形 12"/>
          <p:cNvSpPr/>
          <p:nvPr/>
        </p:nvSpPr>
        <p:spPr>
          <a:xfrm>
            <a:off x="2420471" y="1705950"/>
            <a:ext cx="6581105" cy="369332"/>
          </a:xfrm>
          <a:prstGeom prst="rect">
            <a:avLst/>
          </a:prstGeom>
        </p:spPr>
        <p:txBody>
          <a:bodyPr wrap="square">
            <a:spAutoFit/>
          </a:bodyPr>
          <a:lstStyle/>
          <a:p>
            <a:pPr lvl="0" fontAlgn="base">
              <a:spcBef>
                <a:spcPct val="0"/>
              </a:spcBef>
              <a:spcAft>
                <a:spcPct val="0"/>
              </a:spcAft>
            </a:pPr>
            <a:r>
              <a:rPr lang="zh-CN" altLang="en-US" b="1" u="sng" dirty="0" smtClean="0">
                <a:latin typeface="Calibri" pitchFamily="34" charset="0"/>
                <a:ea typeface="宋体" pitchFamily="2" charset="-122"/>
                <a:cs typeface="Times New Roman" pitchFamily="18" charset="0"/>
              </a:rPr>
              <a:t>南京邮电大学   </a:t>
            </a:r>
            <a:r>
              <a:rPr lang="zh-CN" altLang="en-US" b="1" dirty="0" smtClean="0">
                <a:latin typeface="Calibri" pitchFamily="34" charset="0"/>
                <a:ea typeface="宋体" pitchFamily="2" charset="-122"/>
                <a:cs typeface="Times New Roman" pitchFamily="18" charset="0"/>
              </a:rPr>
              <a:t>（学校名称）部分课程预免考申请表（样表）</a:t>
            </a:r>
            <a:endParaRPr lang="zh-CN" altLang="en-US" sz="900" dirty="0" smtClean="0">
              <a:latin typeface="Arial" pitchFamily="34" charset="0"/>
              <a:ea typeface="宋体" pitchFamily="2" charset="-122"/>
              <a:cs typeface="宋体" pitchFamily="2" charset="-122"/>
            </a:endParaRPr>
          </a:p>
        </p:txBody>
      </p:sp>
      <p:sp>
        <p:nvSpPr>
          <p:cNvPr id="10" name="圆角矩形 9"/>
          <p:cNvSpPr/>
          <p:nvPr/>
        </p:nvSpPr>
        <p:spPr>
          <a:xfrm rot="18835958">
            <a:off x="1473011" y="6200805"/>
            <a:ext cx="443249" cy="443249"/>
          </a:xfrm>
          <a:prstGeom prst="roundRect">
            <a:avLst>
              <a:gd name="adj" fmla="val 13606"/>
            </a:avLst>
          </a:prstGeom>
          <a:solidFill>
            <a:srgbClr val="77AD17"/>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圆角矩形 13"/>
          <p:cNvSpPr/>
          <p:nvPr/>
        </p:nvSpPr>
        <p:spPr>
          <a:xfrm rot="19278167">
            <a:off x="2089761" y="6280829"/>
            <a:ext cx="337557" cy="337557"/>
          </a:xfrm>
          <a:prstGeom prst="roundRect">
            <a:avLst>
              <a:gd name="adj" fmla="val 13606"/>
            </a:avLst>
          </a:prstGeom>
          <a:solidFill>
            <a:srgbClr val="FF9300"/>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灯片编号占位符 15"/>
          <p:cNvSpPr>
            <a:spLocks noGrp="1"/>
          </p:cNvSpPr>
          <p:nvPr>
            <p:ph type="sldNum" sz="quarter" idx="12"/>
          </p:nvPr>
        </p:nvSpPr>
        <p:spPr/>
        <p:txBody>
          <a:bodyPr/>
          <a:lstStyle/>
          <a:p>
            <a:fld id="{5A873971-3151-479D-A2F3-0E7DC3B3DC13}" type="slidenum">
              <a:rPr lang="zh-CN" altLang="en-US" smtClean="0"/>
              <a:pPr/>
              <a:t>20</a:t>
            </a:fld>
            <a:endParaRPr lang="zh-CN"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250"/>
                            </p:stCondLst>
                            <p:childTnLst>
                              <p:par>
                                <p:cTn id="9" presetID="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sp>
        <p:nvSpPr>
          <p:cNvPr id="15" name="文本框 43"/>
          <p:cNvSpPr txBox="1"/>
          <p:nvPr/>
        </p:nvSpPr>
        <p:spPr>
          <a:xfrm>
            <a:off x="1658435" y="2682149"/>
            <a:ext cx="2225141" cy="461665"/>
          </a:xfrm>
          <a:prstGeom prst="rect">
            <a:avLst/>
          </a:prstGeom>
          <a:noFill/>
          <a:ln w="50800">
            <a:noFill/>
          </a:ln>
        </p:spPr>
        <p:txBody>
          <a:bodyPr wrap="square" rtlCol="0" anchor="ctr">
            <a:spAutoFit/>
          </a:bodyPr>
          <a:lstStyle/>
          <a:p>
            <a:pPr algn="ctr">
              <a:lnSpc>
                <a:spcPct val="120000"/>
              </a:lnSpc>
            </a:pPr>
            <a:r>
              <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第一季度</a:t>
            </a:r>
            <a:endParaRPr lang="zh-CN" altLang="en-US" sz="2000" b="1"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31" name="图片 30"/>
          <p:cNvPicPr>
            <a:picLocks noChangeAspect="1"/>
          </p:cNvPicPr>
          <p:nvPr/>
        </p:nvPicPr>
        <p:blipFill rotWithShape="1">
          <a:blip r:embed="rId4" cstate="print"/>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
        <p:nvSpPr>
          <p:cNvPr id="33" name="矩形 32"/>
          <p:cNvSpPr/>
          <p:nvPr/>
        </p:nvSpPr>
        <p:spPr>
          <a:xfrm>
            <a:off x="1147618" y="271146"/>
            <a:ext cx="3040924" cy="584775"/>
          </a:xfrm>
          <a:prstGeom prst="rect">
            <a:avLst/>
          </a:prstGeom>
        </p:spPr>
        <p:txBody>
          <a:bodyPr wrap="square">
            <a:spAutoFit/>
          </a:bodyPr>
          <a:lstStyle/>
          <a:p>
            <a:pPr algn="ctr" defTabSz="1087755"/>
            <a:r>
              <a:rPr lang="zh-CN" altLang="en-US" sz="3200" b="1" dirty="0" smtClean="0">
                <a:solidFill>
                  <a:srgbClr val="008000"/>
                </a:solidFill>
                <a:latin typeface="微软雅黑" panose="020B0503020204020204" pitchFamily="34" charset="-122"/>
                <a:ea typeface="微软雅黑" panose="020B0503020204020204" pitchFamily="34" charset="-122"/>
                <a:cs typeface="Open Sans" panose="020B0606030504020204" pitchFamily="34" charset="0"/>
              </a:rPr>
              <a:t>免考工作流程 </a:t>
            </a:r>
            <a:endParaRPr lang="zh-CN" altLang="en-US" sz="3200" b="1" dirty="0">
              <a:solidFill>
                <a:srgbClr val="008000"/>
              </a:solidFill>
              <a:latin typeface="微软雅黑" panose="020B0503020204020204" pitchFamily="34" charset="-122"/>
              <a:ea typeface="微软雅黑" panose="020B0503020204020204" pitchFamily="34" charset="-122"/>
              <a:cs typeface="Open Sans" panose="020B0606030504020204" pitchFamily="34" charset="0"/>
            </a:endParaRPr>
          </a:p>
        </p:txBody>
      </p:sp>
      <p:graphicFrame>
        <p:nvGraphicFramePr>
          <p:cNvPr id="9" name="表格 8"/>
          <p:cNvGraphicFramePr>
            <a:graphicFrameLocks noGrp="1"/>
          </p:cNvGraphicFramePr>
          <p:nvPr>
            <p:extLst>
              <p:ext uri="{D42A27DB-BD31-4B8C-83A1-F6EECF244321}">
                <p14:modId xmlns:p14="http://schemas.microsoft.com/office/powerpoint/2010/main" val="2310561122"/>
              </p:ext>
            </p:extLst>
          </p:nvPr>
        </p:nvGraphicFramePr>
        <p:xfrm>
          <a:off x="1854698" y="2264087"/>
          <a:ext cx="8127999" cy="2104711"/>
        </p:xfrm>
        <a:graphic>
          <a:graphicData uri="http://schemas.openxmlformats.org/drawingml/2006/table">
            <a:tbl>
              <a:tblPr/>
              <a:tblGrid>
                <a:gridCol w="903749"/>
                <a:gridCol w="904324"/>
                <a:gridCol w="1107711"/>
                <a:gridCol w="895706"/>
                <a:gridCol w="895706"/>
                <a:gridCol w="717024"/>
                <a:gridCol w="903749"/>
                <a:gridCol w="904324"/>
                <a:gridCol w="895706"/>
              </a:tblGrid>
              <a:tr h="422286">
                <a:tc gridSpan="3">
                  <a:txBody>
                    <a:bodyPr/>
                    <a:lstStyle/>
                    <a:p>
                      <a:pPr algn="ctr">
                        <a:spcAft>
                          <a:spcPts val="0"/>
                        </a:spcAft>
                      </a:pPr>
                      <a:r>
                        <a:rPr lang="zh-CN" sz="1100" b="1" kern="100" dirty="0">
                          <a:latin typeface="Calibri"/>
                          <a:ea typeface="宋体"/>
                          <a:cs typeface="Times New Roman"/>
                        </a:rPr>
                        <a:t>自学考试（二专）</a:t>
                      </a:r>
                      <a:endParaRPr lang="zh-CN" sz="1000" kern="100" dirty="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gridSpan="5">
                  <a:txBody>
                    <a:bodyPr/>
                    <a:lstStyle/>
                    <a:p>
                      <a:pPr algn="ctr">
                        <a:spcAft>
                          <a:spcPts val="0"/>
                        </a:spcAft>
                      </a:pPr>
                      <a:r>
                        <a:rPr lang="zh-CN" sz="1100" b="1" kern="100">
                          <a:latin typeface="Calibri"/>
                          <a:ea typeface="宋体"/>
                          <a:cs typeface="Times New Roman"/>
                        </a:rPr>
                        <a:t>原学专业（一专）</a:t>
                      </a: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p>
                      <a:pPr algn="ctr">
                        <a:spcAft>
                          <a:spcPts val="0"/>
                        </a:spcAft>
                      </a:pPr>
                      <a:r>
                        <a:rPr lang="zh-CN" sz="1100" b="1" kern="100">
                          <a:latin typeface="Calibri"/>
                          <a:ea typeface="宋体"/>
                          <a:cs typeface="Times New Roman"/>
                        </a:rPr>
                        <a:t>审批意见</a:t>
                      </a: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0825">
                <a:tc>
                  <a:txBody>
                    <a:bodyPr/>
                    <a:lstStyle/>
                    <a:p>
                      <a:pPr algn="ctr">
                        <a:spcAft>
                          <a:spcPts val="0"/>
                        </a:spcAft>
                      </a:pPr>
                      <a:r>
                        <a:rPr lang="zh-CN" sz="1100" kern="100">
                          <a:latin typeface="Calibri"/>
                          <a:ea typeface="宋体"/>
                          <a:cs typeface="Times New Roman"/>
                        </a:rPr>
                        <a:t>专业名称</a:t>
                      </a: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100" kern="100">
                          <a:latin typeface="Calibri"/>
                          <a:ea typeface="宋体"/>
                          <a:cs typeface="Times New Roman"/>
                        </a:rPr>
                        <a:t>课程名称</a:t>
                      </a: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100" kern="100">
                          <a:latin typeface="Calibri"/>
                          <a:ea typeface="宋体"/>
                          <a:cs typeface="Times New Roman"/>
                        </a:rPr>
                        <a:t>教材版本</a:t>
                      </a: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100" kern="100">
                          <a:latin typeface="Calibri"/>
                          <a:ea typeface="宋体"/>
                          <a:cs typeface="Times New Roman"/>
                        </a:rPr>
                        <a:t>专业名称</a:t>
                      </a: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100" kern="100">
                          <a:latin typeface="Calibri"/>
                          <a:ea typeface="宋体"/>
                          <a:cs typeface="Times New Roman"/>
                        </a:rPr>
                        <a:t>课程名称</a:t>
                      </a: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100" kern="100">
                          <a:latin typeface="Calibri"/>
                          <a:ea typeface="宋体"/>
                          <a:cs typeface="Times New Roman"/>
                        </a:rPr>
                        <a:t>课程类型</a:t>
                      </a: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100" kern="100">
                          <a:latin typeface="Calibri"/>
                          <a:ea typeface="宋体"/>
                          <a:cs typeface="Times New Roman"/>
                        </a:rPr>
                        <a:t>学分</a:t>
                      </a: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1100" kern="100">
                          <a:latin typeface="Calibri"/>
                          <a:ea typeface="宋体"/>
                          <a:cs typeface="Times New Roman"/>
                        </a:rPr>
                        <a:t>教材版本</a:t>
                      </a: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n-US" sz="11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351">
                <a:tc>
                  <a:txBody>
                    <a:bodyPr/>
                    <a:lstStyle/>
                    <a:p>
                      <a:pPr algn="ctr">
                        <a:lnSpc>
                          <a:spcPct val="150000"/>
                        </a:lnSpc>
                        <a:spcAft>
                          <a:spcPts val="0"/>
                        </a:spcAft>
                      </a:pPr>
                      <a:r>
                        <a:rPr lang="zh-CN" sz="1000" kern="100" dirty="0">
                          <a:latin typeface="Calibri"/>
                          <a:ea typeface="宋体"/>
                          <a:cs typeface="Times New Roman"/>
                        </a:rPr>
                        <a:t>通信工程</a:t>
                      </a: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000" kern="100">
                          <a:latin typeface="Calibri"/>
                          <a:ea typeface="宋体"/>
                          <a:cs typeface="Times New Roman"/>
                        </a:rPr>
                        <a:t>现代交换技术</a:t>
                      </a: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zh-CN" sz="1000" kern="100">
                          <a:latin typeface="Calibri"/>
                          <a:ea typeface="宋体"/>
                          <a:cs typeface="Times New Roman"/>
                        </a:rPr>
                        <a:t>《交换技术》、糜正琨</a:t>
                      </a: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000" kern="100">
                          <a:latin typeface="Calibri"/>
                          <a:ea typeface="宋体"/>
                          <a:cs typeface="Times New Roman"/>
                        </a:rPr>
                        <a:t>生物医学工程</a:t>
                      </a: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000" kern="100">
                          <a:latin typeface="Calibri"/>
                          <a:ea typeface="宋体"/>
                          <a:cs typeface="Times New Roman"/>
                        </a:rPr>
                        <a:t>交换技术基础</a:t>
                      </a: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000" kern="100">
                          <a:latin typeface="Calibri"/>
                          <a:ea typeface="宋体"/>
                          <a:cs typeface="Times New Roman"/>
                        </a:rPr>
                        <a:t>选修课</a:t>
                      </a: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n-US" sz="1000" kern="100">
                          <a:latin typeface="Calibri"/>
                          <a:ea typeface="宋体"/>
                          <a:cs typeface="Times New Roman"/>
                        </a:rPr>
                        <a:t>3.5</a:t>
                      </a: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zh-CN" sz="1000" kern="100" dirty="0">
                          <a:latin typeface="Calibri"/>
                          <a:ea typeface="宋体"/>
                          <a:cs typeface="Times New Roman"/>
                        </a:rPr>
                        <a:t>《交换技术》、糜正琨</a:t>
                      </a: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endParaRPr lang="en-US"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76">
                <a:tc>
                  <a:txBody>
                    <a:bodyPr/>
                    <a:lstStyle/>
                    <a:p>
                      <a:pPr algn="ctr">
                        <a:lnSpc>
                          <a:spcPct val="150000"/>
                        </a:lnSpc>
                        <a:spcAft>
                          <a:spcPts val="0"/>
                        </a:spcAft>
                      </a:pPr>
                      <a:endParaRPr lang="en-US"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endParaRPr lang="en-US"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76">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76">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7176">
                <a:tc>
                  <a:txBody>
                    <a:bodyPr/>
                    <a:lstStyle/>
                    <a:p>
                      <a:pPr algn="ctr">
                        <a:lnSpc>
                          <a:spcPct val="150000"/>
                        </a:lnSpc>
                        <a:spcAft>
                          <a:spcPts val="0"/>
                        </a:spcAft>
                      </a:pPr>
                      <a:endParaRPr lang="en-US" sz="1000" kern="0" dirty="0">
                        <a:latin typeface="黑体"/>
                        <a:ea typeface="宋体"/>
                        <a:cs typeface="宋体"/>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000" kern="0">
                        <a:latin typeface="黑体"/>
                        <a:ea typeface="宋体"/>
                        <a:cs typeface="宋体"/>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000" kern="0">
                        <a:latin typeface="黑体"/>
                        <a:ea typeface="宋体"/>
                        <a:cs typeface="宋体"/>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en-US" sz="1000" kern="0">
                        <a:latin typeface="黑体"/>
                        <a:ea typeface="宋体"/>
                        <a:cs typeface="宋体"/>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endParaRPr lang="zh-CN" sz="1000" kern="100" dirty="0">
                        <a:latin typeface="Calibri"/>
                        <a:ea typeface="宋体"/>
                        <a:cs typeface="Times New Roman"/>
                      </a:endParaRPr>
                    </a:p>
                  </a:txBody>
                  <a:tcPr marL="62050" marR="620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3186" name="Rectangle 2"/>
          <p:cNvSpPr>
            <a:spLocks noChangeArrowheads="1"/>
          </p:cNvSpPr>
          <p:nvPr/>
        </p:nvSpPr>
        <p:spPr bwMode="auto">
          <a:xfrm>
            <a:off x="0" y="59323"/>
            <a:ext cx="277640"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sng" strike="noStrike" cap="none" normalizeH="0" baseline="0" dirty="0" smtClean="0">
                <a:ln>
                  <a:noFill/>
                </a:ln>
                <a:solidFill>
                  <a:schemeClr val="tx1"/>
                </a:solidFill>
                <a:effectLst/>
                <a:latin typeface="Calibri" pitchFamily="34" charset="0"/>
                <a:ea typeface="宋体" pitchFamily="2" charset="-122"/>
                <a:cs typeface="Times New Roman" pitchFamily="18" charset="0"/>
              </a:rPr>
              <a:t>  </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1" name="矩形 10"/>
          <p:cNvSpPr/>
          <p:nvPr/>
        </p:nvSpPr>
        <p:spPr>
          <a:xfrm>
            <a:off x="2344968" y="4814428"/>
            <a:ext cx="8161866" cy="923330"/>
          </a:xfrm>
          <a:prstGeom prst="rect">
            <a:avLst/>
          </a:prstGeom>
        </p:spPr>
        <p:txBody>
          <a:bodyPr wrap="square">
            <a:spAutoFit/>
          </a:bodyPr>
          <a:lstStyle/>
          <a:p>
            <a:pPr lvl="0" eaLnBrk="0" fontAlgn="base" hangingPunct="0">
              <a:spcBef>
                <a:spcPct val="0"/>
              </a:spcBef>
              <a:spcAft>
                <a:spcPct val="0"/>
              </a:spcAft>
            </a:pPr>
            <a:r>
              <a:rPr lang="zh-CN" altLang="en-US" b="1" dirty="0" smtClean="0">
                <a:latin typeface="Calibri" pitchFamily="34" charset="0"/>
                <a:ea typeface="宋体" pitchFamily="2" charset="-122"/>
                <a:cs typeface="Times New Roman" pitchFamily="18" charset="0"/>
              </a:rPr>
              <a:t>学校名称：南京邮电大学   （附教务处章）</a:t>
            </a:r>
            <a:endParaRPr lang="zh-CN" altLang="en-US" sz="1000" dirty="0" smtClean="0">
              <a:latin typeface="Arial" pitchFamily="34" charset="0"/>
              <a:ea typeface="宋体" pitchFamily="2" charset="-122"/>
              <a:cs typeface="宋体" pitchFamily="2" charset="-122"/>
            </a:endParaRPr>
          </a:p>
          <a:p>
            <a:pPr lvl="0" eaLnBrk="0" fontAlgn="base" hangingPunct="0">
              <a:spcBef>
                <a:spcPct val="0"/>
              </a:spcBef>
              <a:spcAft>
                <a:spcPct val="0"/>
              </a:spcAft>
            </a:pPr>
            <a:r>
              <a:rPr lang="zh-CN" altLang="en-US" b="1" dirty="0" smtClean="0">
                <a:latin typeface="Calibri" pitchFamily="34" charset="0"/>
                <a:ea typeface="宋体" pitchFamily="2" charset="-122"/>
                <a:cs typeface="Times New Roman" pitchFamily="18" charset="0"/>
              </a:rPr>
              <a:t>申请部门：               申请人（签字）：</a:t>
            </a:r>
            <a:endParaRPr lang="zh-CN" altLang="en-US" sz="1000" dirty="0" smtClean="0">
              <a:latin typeface="Arial" pitchFamily="34" charset="0"/>
              <a:ea typeface="宋体" pitchFamily="2" charset="-122"/>
              <a:cs typeface="宋体" pitchFamily="2" charset="-122"/>
            </a:endParaRPr>
          </a:p>
          <a:p>
            <a:pPr lvl="0" eaLnBrk="0" fontAlgn="base" hangingPunct="0">
              <a:spcBef>
                <a:spcPct val="0"/>
              </a:spcBef>
              <a:spcAft>
                <a:spcPct val="0"/>
              </a:spcAft>
            </a:pPr>
            <a:r>
              <a:rPr lang="zh-CN" altLang="en-US" b="1" dirty="0" smtClean="0">
                <a:latin typeface="Calibri" pitchFamily="34" charset="0"/>
                <a:ea typeface="宋体" pitchFamily="2" charset="-122"/>
                <a:cs typeface="Times New Roman" pitchFamily="18" charset="0"/>
              </a:rPr>
              <a:t>免考专家审批团（签字）：                      省考试院自考处审批人（签字）：</a:t>
            </a:r>
            <a:endParaRPr lang="zh-CN" altLang="en-US" sz="2400" dirty="0" smtClean="0">
              <a:latin typeface="Arial" pitchFamily="34" charset="0"/>
              <a:ea typeface="宋体" pitchFamily="2" charset="-122"/>
              <a:cs typeface="宋体" pitchFamily="2" charset="-122"/>
            </a:endParaRPr>
          </a:p>
        </p:txBody>
      </p:sp>
      <p:sp>
        <p:nvSpPr>
          <p:cNvPr id="13" name="矩形 12"/>
          <p:cNvSpPr/>
          <p:nvPr/>
        </p:nvSpPr>
        <p:spPr>
          <a:xfrm>
            <a:off x="2420471" y="1705950"/>
            <a:ext cx="6581105" cy="369332"/>
          </a:xfrm>
          <a:prstGeom prst="rect">
            <a:avLst/>
          </a:prstGeom>
        </p:spPr>
        <p:txBody>
          <a:bodyPr wrap="square">
            <a:spAutoFit/>
          </a:bodyPr>
          <a:lstStyle/>
          <a:p>
            <a:pPr lvl="0" fontAlgn="base">
              <a:spcBef>
                <a:spcPct val="0"/>
              </a:spcBef>
              <a:spcAft>
                <a:spcPct val="0"/>
              </a:spcAft>
            </a:pPr>
            <a:r>
              <a:rPr lang="zh-CN" altLang="en-US" b="1" u="sng" dirty="0" smtClean="0">
                <a:latin typeface="Calibri" pitchFamily="34" charset="0"/>
                <a:ea typeface="宋体" pitchFamily="2" charset="-122"/>
                <a:cs typeface="Times New Roman" pitchFamily="18" charset="0"/>
              </a:rPr>
              <a:t>南京邮电大学   </a:t>
            </a:r>
            <a:r>
              <a:rPr lang="zh-CN" altLang="en-US" b="1" dirty="0" smtClean="0">
                <a:latin typeface="Calibri" pitchFamily="34" charset="0"/>
                <a:ea typeface="宋体" pitchFamily="2" charset="-122"/>
                <a:cs typeface="Times New Roman" pitchFamily="18" charset="0"/>
              </a:rPr>
              <a:t>（学校名称）部分课程预免考申请表（样表）</a:t>
            </a:r>
            <a:endParaRPr lang="zh-CN" altLang="en-US" sz="900" dirty="0" smtClean="0">
              <a:latin typeface="Arial" pitchFamily="34" charset="0"/>
              <a:ea typeface="宋体" pitchFamily="2" charset="-122"/>
              <a:cs typeface="宋体" pitchFamily="2" charset="-122"/>
            </a:endParaRPr>
          </a:p>
        </p:txBody>
      </p:sp>
      <p:sp>
        <p:nvSpPr>
          <p:cNvPr id="10" name="圆角矩形 9"/>
          <p:cNvSpPr/>
          <p:nvPr/>
        </p:nvSpPr>
        <p:spPr>
          <a:xfrm rot="18835958">
            <a:off x="1473011" y="6200805"/>
            <a:ext cx="443249" cy="443249"/>
          </a:xfrm>
          <a:prstGeom prst="roundRect">
            <a:avLst>
              <a:gd name="adj" fmla="val 13606"/>
            </a:avLst>
          </a:prstGeom>
          <a:solidFill>
            <a:srgbClr val="77AD17"/>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圆角矩形 13"/>
          <p:cNvSpPr/>
          <p:nvPr/>
        </p:nvSpPr>
        <p:spPr>
          <a:xfrm rot="19278167">
            <a:off x="2089761" y="6280829"/>
            <a:ext cx="337557" cy="337557"/>
          </a:xfrm>
          <a:prstGeom prst="roundRect">
            <a:avLst>
              <a:gd name="adj" fmla="val 13606"/>
            </a:avLst>
          </a:prstGeom>
          <a:solidFill>
            <a:srgbClr val="FF9300"/>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灯片编号占位符 15"/>
          <p:cNvSpPr>
            <a:spLocks noGrp="1"/>
          </p:cNvSpPr>
          <p:nvPr>
            <p:ph type="sldNum" sz="quarter" idx="12"/>
          </p:nvPr>
        </p:nvSpPr>
        <p:spPr/>
        <p:txBody>
          <a:bodyPr/>
          <a:lstStyle/>
          <a:p>
            <a:fld id="{5A873971-3151-479D-A2F3-0E7DC3B3DC13}" type="slidenum">
              <a:rPr lang="zh-CN" altLang="en-US" smtClean="0"/>
              <a:pPr/>
              <a:t>21</a:t>
            </a:fld>
            <a:endParaRPr lang="zh-CN" altLang="en-US"/>
          </a:p>
        </p:txBody>
      </p:sp>
      <p:sp>
        <p:nvSpPr>
          <p:cNvPr id="2" name="矩形 1"/>
          <p:cNvSpPr/>
          <p:nvPr/>
        </p:nvSpPr>
        <p:spPr>
          <a:xfrm>
            <a:off x="1213050" y="1036787"/>
            <a:ext cx="10425701" cy="923330"/>
          </a:xfrm>
          <a:prstGeom prst="rect">
            <a:avLst/>
          </a:prstGeom>
        </p:spPr>
        <p:txBody>
          <a:bodyPr wrap="square">
            <a:spAutoFit/>
          </a:bodyPr>
          <a:lstStyle/>
          <a:p>
            <a:r>
              <a:rPr lang="zh-CN" altLang="en-US" b="1" dirty="0" smtClean="0">
                <a:latin typeface="Calibri" pitchFamily="34" charset="0"/>
                <a:ea typeface="宋体" pitchFamily="2" charset="-122"/>
                <a:cs typeface="Times New Roman" pitchFamily="18" charset="0"/>
              </a:rPr>
              <a:t>每学期开学第 </a:t>
            </a:r>
            <a:r>
              <a:rPr lang="en-US" altLang="zh-CN" b="1" dirty="0" smtClean="0">
                <a:latin typeface="Calibri" pitchFamily="34" charset="0"/>
                <a:ea typeface="宋体" pitchFamily="2" charset="-122"/>
                <a:cs typeface="Times New Roman" pitchFamily="18" charset="0"/>
              </a:rPr>
              <a:t>1 </a:t>
            </a:r>
            <a:r>
              <a:rPr lang="zh-CN" altLang="en-US" b="1" dirty="0" smtClean="0">
                <a:latin typeface="Calibri" pitchFamily="34" charset="0"/>
                <a:ea typeface="宋体" pitchFamily="2" charset="-122"/>
                <a:cs typeface="Times New Roman" pitchFamily="18" charset="0"/>
              </a:rPr>
              <a:t>周，组织对本学期开设的二学历课程进行免考统计，自行对照免考条件上报。新开专业的新课程认为符合条件的，可填如下表报校自考办审批。</a:t>
            </a:r>
            <a:endParaRPr lang="en-US" altLang="zh-CN" b="1" dirty="0" smtClean="0">
              <a:latin typeface="Calibri" pitchFamily="34" charset="0"/>
              <a:ea typeface="宋体" pitchFamily="2" charset="-122"/>
              <a:cs typeface="Times New Roman" pitchFamily="18" charset="0"/>
            </a:endParaRPr>
          </a:p>
          <a:p>
            <a:endParaRPr lang="zh-CN" altLang="en-US" dirty="0"/>
          </a:p>
        </p:txBody>
      </p:sp>
    </p:spTree>
    <p:extLst>
      <p:ext uri="{BB962C8B-B14F-4D97-AF65-F5344CB8AC3E}">
        <p14:creationId xmlns:p14="http://schemas.microsoft.com/office/powerpoint/2010/main" val="36298918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250"/>
                            </p:stCondLst>
                            <p:childTnLst>
                              <p:par>
                                <p:cTn id="9" presetID="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pic>
        <p:nvPicPr>
          <p:cNvPr id="2" name="图片 1"/>
          <p:cNvPicPr>
            <a:picLocks noChangeAspect="1"/>
          </p:cNvPicPr>
          <p:nvPr/>
        </p:nvPicPr>
        <p:blipFill>
          <a:blip r:embed="rId4" cstate="print"/>
          <a:stretch>
            <a:fillRect/>
          </a:stretch>
        </p:blipFill>
        <p:spPr>
          <a:xfrm>
            <a:off x="-119362" y="-355600"/>
            <a:ext cx="12311362" cy="6858000"/>
          </a:xfrm>
          <a:prstGeom prst="rect">
            <a:avLst/>
          </a:prstGeom>
        </p:spPr>
      </p:pic>
      <p:sp>
        <p:nvSpPr>
          <p:cNvPr id="8" name="TextBox 6"/>
          <p:cNvSpPr txBox="1">
            <a:spLocks noChangeArrowheads="1"/>
          </p:cNvSpPr>
          <p:nvPr/>
        </p:nvSpPr>
        <p:spPr bwMode="auto">
          <a:xfrm>
            <a:off x="4512333" y="1678284"/>
            <a:ext cx="64689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6000" b="1" spc="-400" dirty="0" smtClean="0">
                <a:solidFill>
                  <a:srgbClr val="006600"/>
                </a:solidFill>
                <a:latin typeface="迷你简行楷" pitchFamily="65" charset="-122"/>
                <a:ea typeface="迷你简行楷" pitchFamily="65" charset="-122"/>
              </a:rPr>
              <a:t>毕业申请与办理</a:t>
            </a:r>
            <a:endParaRPr lang="zh-CN" altLang="en-US" sz="6000" b="1" spc="-400" dirty="0">
              <a:solidFill>
                <a:srgbClr val="006600"/>
              </a:solidFill>
              <a:latin typeface="迷你简行楷" pitchFamily="65" charset="-122"/>
              <a:ea typeface="迷你简行楷" pitchFamily="65" charset="-122"/>
            </a:endParaRPr>
          </a:p>
        </p:txBody>
      </p:sp>
      <p:sp>
        <p:nvSpPr>
          <p:cNvPr id="11" name="六边形 10"/>
          <p:cNvSpPr/>
          <p:nvPr/>
        </p:nvSpPr>
        <p:spPr>
          <a:xfrm>
            <a:off x="3519542" y="1790770"/>
            <a:ext cx="1045924" cy="901784"/>
          </a:xfrm>
          <a:prstGeom prst="hexagon">
            <a:avLst/>
          </a:prstGeom>
          <a:solidFill>
            <a:srgbClr val="2E8102"/>
          </a:solidFill>
          <a:ln w="25400" cap="flat" cmpd="sng" algn="ctr">
            <a:noFill/>
            <a:prstDash val="solid"/>
          </a:ln>
          <a:effectLst/>
        </p:spPr>
        <p:txBody>
          <a:bodyPr rtlCol="0" anchor="ctr"/>
          <a:lstStyle/>
          <a:p>
            <a:pPr algn="ctr" defTabSz="914400">
              <a:defRPr/>
            </a:pPr>
            <a:endParaRPr lang="zh-CN" altLang="en-US" sz="1325" kern="0" dirty="0">
              <a:solidFill>
                <a:srgbClr val="065E03"/>
              </a:solidFill>
              <a:latin typeface="Calibri" panose="020F0502020204030204"/>
              <a:ea typeface="宋体" panose="02010600030101010101" pitchFamily="2" charset="-122"/>
            </a:endParaRPr>
          </a:p>
        </p:txBody>
      </p:sp>
      <p:sp>
        <p:nvSpPr>
          <p:cNvPr id="6" name="灯片编号占位符 5"/>
          <p:cNvSpPr>
            <a:spLocks noGrp="1"/>
          </p:cNvSpPr>
          <p:nvPr>
            <p:ph type="sldNum" sz="quarter" idx="12"/>
          </p:nvPr>
        </p:nvSpPr>
        <p:spPr/>
        <p:txBody>
          <a:bodyPr/>
          <a:lstStyle/>
          <a:p>
            <a:fld id="{5A873971-3151-479D-A2F3-0E7DC3B3DC13}" type="slidenum">
              <a:rPr lang="zh-CN" altLang="en-US" smtClean="0"/>
              <a:pPr/>
              <a:t>22</a:t>
            </a:fld>
            <a:endParaRPr lang="zh-CN" altLang="en-US"/>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252707" y="398146"/>
            <a:ext cx="3153427" cy="584775"/>
          </a:xfrm>
          <a:prstGeom prst="rect">
            <a:avLst/>
          </a:prstGeom>
        </p:spPr>
        <p:txBody>
          <a:bodyPr wrap="none">
            <a:spAutoFit/>
          </a:bodyPr>
          <a:lstStyle/>
          <a:p>
            <a:pPr algn="ctr" defTabSz="1087755"/>
            <a:r>
              <a:rPr lang="en-US" altLang="zh-CN" sz="2500" b="1" dirty="0" smtClean="0">
                <a:solidFill>
                  <a:schemeClr val="accent6">
                    <a:lumMod val="50000"/>
                  </a:schemeClr>
                </a:solidFill>
                <a:latin typeface="微软雅黑" panose="020B0503020204020204" pitchFamily="34" charset="-122"/>
                <a:ea typeface="微软雅黑" panose="020B0503020204020204" pitchFamily="34" charset="-122"/>
                <a:cs typeface="Open Sans" panose="020B0606030504020204" pitchFamily="34" charset="0"/>
              </a:rPr>
              <a:t> </a:t>
            </a:r>
            <a:r>
              <a:rPr lang="zh-CN" altLang="en-US" sz="3200" b="1" dirty="0" smtClean="0">
                <a:solidFill>
                  <a:schemeClr val="accent6">
                    <a:lumMod val="50000"/>
                  </a:schemeClr>
                </a:solidFill>
                <a:latin typeface="微软雅黑" panose="020B0503020204020204" pitchFamily="34" charset="-122"/>
                <a:ea typeface="微软雅黑" panose="020B0503020204020204" pitchFamily="34" charset="-122"/>
                <a:cs typeface="Open Sans" panose="020B0606030504020204" pitchFamily="34" charset="0"/>
              </a:rPr>
              <a:t>毕业申请与办理</a:t>
            </a:r>
            <a:endParaRPr lang="zh-CN" altLang="en-US" sz="3200" b="1" dirty="0">
              <a:solidFill>
                <a:schemeClr val="accent6">
                  <a:lumMod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grpSp>
        <p:nvGrpSpPr>
          <p:cNvPr id="5" name="组合 12"/>
          <p:cNvGrpSpPr/>
          <p:nvPr/>
        </p:nvGrpSpPr>
        <p:grpSpPr>
          <a:xfrm>
            <a:off x="1436115" y="2488028"/>
            <a:ext cx="2407752" cy="724362"/>
            <a:chOff x="1436370" y="1984470"/>
            <a:chExt cx="2482219" cy="1447800"/>
          </a:xfrm>
          <a:effectLst>
            <a:outerShdw blurRad="127000" dist="38100" dir="5400000" algn="t" rotWithShape="0">
              <a:prstClr val="black">
                <a:alpha val="40000"/>
              </a:prstClr>
            </a:outerShdw>
          </a:effectLst>
        </p:grpSpPr>
        <p:sp>
          <p:nvSpPr>
            <p:cNvPr id="14" name="任意多边形 13"/>
            <p:cNvSpPr/>
            <p:nvPr/>
          </p:nvSpPr>
          <p:spPr>
            <a:xfrm>
              <a:off x="1436370" y="1984470"/>
              <a:ext cx="2482219"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2E8102"/>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5"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文本框 43"/>
            <p:cNvSpPr txBox="1"/>
            <p:nvPr/>
          </p:nvSpPr>
          <p:spPr>
            <a:xfrm>
              <a:off x="1569552" y="2210584"/>
              <a:ext cx="2293960" cy="860199"/>
            </a:xfrm>
            <a:prstGeom prst="rect">
              <a:avLst/>
            </a:prstGeom>
            <a:noFill/>
            <a:ln w="50800">
              <a:noFill/>
            </a:ln>
          </p:spPr>
          <p:txBody>
            <a:bodyPr wrap="square" rtlCol="0" anchor="ctr">
              <a:spAutoFit/>
            </a:bodyPr>
            <a:lstStyle/>
            <a:p>
              <a:pPr algn="ctr">
                <a:lnSpc>
                  <a:spcPct val="120000"/>
                </a:lnSpc>
              </a:pPr>
              <a:r>
                <a:rPr lang="zh-CN" altLang="en-US"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毕业申报</a:t>
              </a:r>
              <a:endParaRPr lang="zh-CN" altLang="en-US" sz="2000" b="1"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3" name="矩形 47"/>
          <p:cNvSpPr>
            <a:spLocks noChangeArrowheads="1"/>
          </p:cNvSpPr>
          <p:nvPr/>
        </p:nvSpPr>
        <p:spPr bwMode="auto">
          <a:xfrm>
            <a:off x="1286934" y="3380366"/>
            <a:ext cx="2306488" cy="175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800" b="1" dirty="0" smtClean="0"/>
              <a:t>      约</a:t>
            </a:r>
            <a:r>
              <a:rPr lang="en-US" altLang="zh-CN" sz="1800" b="1" dirty="0" smtClean="0"/>
              <a:t>4</a:t>
            </a:r>
            <a:r>
              <a:rPr lang="zh-CN" altLang="en-US" sz="1800" b="1" dirty="0" smtClean="0"/>
              <a:t>月填报毕业</a:t>
            </a:r>
            <a:r>
              <a:rPr lang="zh-CN" altLang="zh-CN" sz="1800" b="1" dirty="0" smtClean="0"/>
              <a:t>申报</a:t>
            </a:r>
            <a:r>
              <a:rPr lang="zh-CN" altLang="en-US" sz="1800" b="1" dirty="0" smtClean="0"/>
              <a:t>材料，开具上交经教务处盖章的一专学籍成绩卡</a:t>
            </a:r>
            <a:r>
              <a:rPr lang="zh-CN" altLang="en-US" sz="1800" b="1" dirty="0" smtClean="0">
                <a:solidFill>
                  <a:srgbClr val="FF0000"/>
                </a:solidFill>
              </a:rPr>
              <a:t>原件</a:t>
            </a:r>
            <a:r>
              <a:rPr lang="zh-CN" altLang="en-US" sz="1800" b="1" dirty="0" smtClean="0"/>
              <a:t>，划出对应的免考课程</a:t>
            </a:r>
            <a:endParaRPr lang="zh-CN" altLang="en-US" sz="1600" dirty="0">
              <a:sym typeface="微软雅黑" panose="020B0503020204020204" pitchFamily="34" charset="-122"/>
            </a:endParaRPr>
          </a:p>
        </p:txBody>
      </p:sp>
      <p:pic>
        <p:nvPicPr>
          <p:cNvPr id="31" name="图片 30"/>
          <p:cNvPicPr>
            <a:picLocks noChangeAspect="1"/>
          </p:cNvPicPr>
          <p:nvPr/>
        </p:nvPicPr>
        <p:blipFill rotWithShape="1">
          <a:blip r:embed="rId4" cstate="print"/>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grpSp>
        <p:nvGrpSpPr>
          <p:cNvPr id="30" name="组合 12"/>
          <p:cNvGrpSpPr/>
          <p:nvPr/>
        </p:nvGrpSpPr>
        <p:grpSpPr>
          <a:xfrm>
            <a:off x="3722115" y="2496494"/>
            <a:ext cx="2407752" cy="724362"/>
            <a:chOff x="1436370" y="1984470"/>
            <a:chExt cx="2482219" cy="1447800"/>
          </a:xfrm>
          <a:effectLst>
            <a:outerShdw blurRad="127000" dist="38100" dir="5400000" algn="t" rotWithShape="0">
              <a:prstClr val="black">
                <a:alpha val="40000"/>
              </a:prstClr>
            </a:outerShdw>
          </a:effectLst>
        </p:grpSpPr>
        <p:sp>
          <p:nvSpPr>
            <p:cNvPr id="32" name="任意多边形 31"/>
            <p:cNvSpPr/>
            <p:nvPr/>
          </p:nvSpPr>
          <p:spPr>
            <a:xfrm>
              <a:off x="1436370" y="1984470"/>
              <a:ext cx="2482219"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2E8102"/>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5"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3" name="文本框 43"/>
            <p:cNvSpPr txBox="1"/>
            <p:nvPr/>
          </p:nvSpPr>
          <p:spPr>
            <a:xfrm>
              <a:off x="1552096" y="2227505"/>
              <a:ext cx="2293960" cy="860199"/>
            </a:xfrm>
            <a:prstGeom prst="rect">
              <a:avLst/>
            </a:prstGeom>
            <a:noFill/>
            <a:ln w="50800">
              <a:noFill/>
            </a:ln>
          </p:spPr>
          <p:txBody>
            <a:bodyPr wrap="square" rtlCol="0" anchor="ctr">
              <a:spAutoFit/>
            </a:bodyPr>
            <a:lstStyle/>
            <a:p>
              <a:pPr algn="ctr">
                <a:lnSpc>
                  <a:spcPct val="120000"/>
                </a:lnSpc>
              </a:pPr>
              <a:r>
                <a:rPr lang="zh-CN" altLang="en-US"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免考审核</a:t>
              </a:r>
              <a:endParaRPr lang="zh-CN" altLang="en-US" sz="2000" b="1"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34" name="组合 12"/>
          <p:cNvGrpSpPr/>
          <p:nvPr/>
        </p:nvGrpSpPr>
        <p:grpSpPr>
          <a:xfrm>
            <a:off x="8514248" y="2471096"/>
            <a:ext cx="2489795" cy="724362"/>
            <a:chOff x="1436370" y="1984470"/>
            <a:chExt cx="2566799" cy="1447800"/>
          </a:xfrm>
          <a:effectLst>
            <a:outerShdw blurRad="127000" dist="38100" dir="5400000" algn="t" rotWithShape="0">
              <a:prstClr val="black">
                <a:alpha val="40000"/>
              </a:prstClr>
            </a:outerShdw>
          </a:effectLst>
        </p:grpSpPr>
        <p:sp>
          <p:nvSpPr>
            <p:cNvPr id="35" name="任意多边形 34"/>
            <p:cNvSpPr/>
            <p:nvPr/>
          </p:nvSpPr>
          <p:spPr>
            <a:xfrm>
              <a:off x="1436370" y="1984470"/>
              <a:ext cx="2482219"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2E8102"/>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5"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文本框 43"/>
            <p:cNvSpPr txBox="1"/>
            <p:nvPr/>
          </p:nvSpPr>
          <p:spPr>
            <a:xfrm>
              <a:off x="1709209" y="2278272"/>
              <a:ext cx="2293960" cy="860199"/>
            </a:xfrm>
            <a:prstGeom prst="rect">
              <a:avLst/>
            </a:prstGeom>
            <a:noFill/>
            <a:ln w="50800">
              <a:noFill/>
            </a:ln>
          </p:spPr>
          <p:txBody>
            <a:bodyPr wrap="square" rtlCol="0" anchor="ctr">
              <a:spAutoFit/>
            </a:bodyPr>
            <a:lstStyle/>
            <a:p>
              <a:pPr algn="ctr">
                <a:lnSpc>
                  <a:spcPct val="120000"/>
                </a:lnSpc>
              </a:pPr>
              <a:r>
                <a:rPr lang="zh-CN" altLang="en-US"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发放证书</a:t>
              </a:r>
              <a:endParaRPr lang="zh-CN" altLang="en-US" sz="2000" b="1"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37" name="组合 12"/>
          <p:cNvGrpSpPr/>
          <p:nvPr/>
        </p:nvGrpSpPr>
        <p:grpSpPr>
          <a:xfrm>
            <a:off x="6103257" y="2471095"/>
            <a:ext cx="2489795" cy="724362"/>
            <a:chOff x="1436370" y="1984470"/>
            <a:chExt cx="2566799" cy="1447800"/>
          </a:xfrm>
          <a:effectLst>
            <a:outerShdw blurRad="127000" dist="38100" dir="5400000" algn="t" rotWithShape="0">
              <a:prstClr val="black">
                <a:alpha val="40000"/>
              </a:prstClr>
            </a:outerShdw>
          </a:effectLst>
        </p:grpSpPr>
        <p:sp>
          <p:nvSpPr>
            <p:cNvPr id="38" name="任意多边形 37"/>
            <p:cNvSpPr/>
            <p:nvPr/>
          </p:nvSpPr>
          <p:spPr>
            <a:xfrm>
              <a:off x="1436370" y="1984470"/>
              <a:ext cx="2482219"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rgbClr val="2E8102"/>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535" b="1"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39" name="文本框 43"/>
            <p:cNvSpPr txBox="1"/>
            <p:nvPr/>
          </p:nvSpPr>
          <p:spPr>
            <a:xfrm>
              <a:off x="1709209" y="2278272"/>
              <a:ext cx="2293960" cy="860199"/>
            </a:xfrm>
            <a:prstGeom prst="rect">
              <a:avLst/>
            </a:prstGeom>
            <a:noFill/>
            <a:ln w="50800">
              <a:noFill/>
            </a:ln>
          </p:spPr>
          <p:txBody>
            <a:bodyPr wrap="square" rtlCol="0" anchor="ctr">
              <a:spAutoFit/>
            </a:bodyPr>
            <a:lstStyle/>
            <a:p>
              <a:pPr algn="ctr">
                <a:lnSpc>
                  <a:spcPct val="120000"/>
                </a:lnSpc>
              </a:pPr>
              <a:r>
                <a:rPr lang="zh-CN" altLang="en-US" sz="2000" b="1" dirty="0" smtClean="0">
                  <a:solidFill>
                    <a:schemeClr val="bg1"/>
                  </a:solidFill>
                  <a:latin typeface="Arial" panose="020B0604020202020204" pitchFamily="34" charset="0"/>
                  <a:ea typeface="微软雅黑" panose="020B0503020204020204" pitchFamily="34" charset="-122"/>
                  <a:cs typeface="Arial" panose="020B0604020202020204" pitchFamily="34" charset="0"/>
                </a:rPr>
                <a:t>毕业审核</a:t>
              </a:r>
              <a:endParaRPr lang="zh-CN" altLang="en-US" sz="2000" b="1"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40" name="矩形 47"/>
          <p:cNvSpPr>
            <a:spLocks noChangeArrowheads="1"/>
          </p:cNvSpPr>
          <p:nvPr/>
        </p:nvSpPr>
        <p:spPr bwMode="auto">
          <a:xfrm>
            <a:off x="3700171" y="3329565"/>
            <a:ext cx="2246983" cy="57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endParaRPr lang="en-US" altLang="zh-CN" sz="1400" b="1" dirty="0" smtClean="0"/>
          </a:p>
          <a:p>
            <a:pPr>
              <a:lnSpc>
                <a:spcPct val="120000"/>
              </a:lnSpc>
              <a:spcBef>
                <a:spcPct val="0"/>
              </a:spcBef>
              <a:buNone/>
            </a:pPr>
            <a:endParaRPr lang="zh-CN" altLang="en-US" sz="1335" dirty="0">
              <a:sym typeface="微软雅黑" panose="020B0503020204020204" pitchFamily="34" charset="-122"/>
            </a:endParaRPr>
          </a:p>
        </p:txBody>
      </p:sp>
      <p:sp>
        <p:nvSpPr>
          <p:cNvPr id="43" name="矩形 47"/>
          <p:cNvSpPr>
            <a:spLocks noChangeArrowheads="1"/>
          </p:cNvSpPr>
          <p:nvPr/>
        </p:nvSpPr>
        <p:spPr bwMode="auto">
          <a:xfrm>
            <a:off x="3716867" y="3422698"/>
            <a:ext cx="2306488" cy="142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en-US" altLang="zh-CN" sz="1800" b="1" dirty="0" smtClean="0"/>
              <a:t>   5</a:t>
            </a:r>
            <a:r>
              <a:rPr lang="zh-CN" altLang="en-US" sz="1800" b="1" dirty="0" smtClean="0"/>
              <a:t>月</a:t>
            </a:r>
            <a:r>
              <a:rPr lang="en-US" altLang="zh-CN" sz="1800" b="1" dirty="0" smtClean="0"/>
              <a:t> </a:t>
            </a:r>
            <a:r>
              <a:rPr lang="zh-CN" altLang="zh-CN" sz="1800" b="1" dirty="0" smtClean="0"/>
              <a:t>校自考办预审免考材料，提交市考办初审后，省教育考试院组织进行终审</a:t>
            </a:r>
            <a:endParaRPr lang="zh-CN" altLang="en-US" sz="1800" b="1" dirty="0">
              <a:sym typeface="微软雅黑" panose="020B0503020204020204" pitchFamily="34" charset="-122"/>
            </a:endParaRPr>
          </a:p>
        </p:txBody>
      </p:sp>
      <p:sp>
        <p:nvSpPr>
          <p:cNvPr id="44" name="矩形 47"/>
          <p:cNvSpPr>
            <a:spLocks noChangeArrowheads="1"/>
          </p:cNvSpPr>
          <p:nvPr/>
        </p:nvSpPr>
        <p:spPr bwMode="auto">
          <a:xfrm>
            <a:off x="6248400" y="3439631"/>
            <a:ext cx="2306488" cy="175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en-US" altLang="zh-CN" sz="1800" b="1" dirty="0" smtClean="0"/>
              <a:t>       </a:t>
            </a:r>
            <a:r>
              <a:rPr lang="zh-CN" altLang="en-US" sz="1800" b="1" dirty="0" smtClean="0"/>
              <a:t>通过免考审核后的材料，进入毕业审核程序，</a:t>
            </a:r>
            <a:r>
              <a:rPr lang="en-US" altLang="zh-CN" sz="1800" b="1" dirty="0" smtClean="0"/>
              <a:t>6</a:t>
            </a:r>
            <a:r>
              <a:rPr lang="zh-CN" altLang="en-US" sz="1800" b="1" dirty="0" smtClean="0"/>
              <a:t>月初完成此工作，打印毕业证书</a:t>
            </a:r>
            <a:endParaRPr lang="zh-CN" altLang="en-US" sz="1800" b="1" dirty="0">
              <a:sym typeface="微软雅黑" panose="020B0503020204020204" pitchFamily="34" charset="-122"/>
            </a:endParaRPr>
          </a:p>
        </p:txBody>
      </p:sp>
      <p:sp>
        <p:nvSpPr>
          <p:cNvPr id="45" name="矩形 47"/>
          <p:cNvSpPr>
            <a:spLocks noChangeArrowheads="1"/>
          </p:cNvSpPr>
          <p:nvPr/>
        </p:nvSpPr>
        <p:spPr bwMode="auto">
          <a:xfrm>
            <a:off x="8763001" y="3448099"/>
            <a:ext cx="2306488" cy="1089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en-US" altLang="zh-CN" sz="1800" b="1" dirty="0" smtClean="0"/>
              <a:t>     </a:t>
            </a:r>
            <a:r>
              <a:rPr lang="zh-CN" altLang="en-US" sz="1800" b="1" dirty="0" smtClean="0"/>
              <a:t>约</a:t>
            </a:r>
            <a:r>
              <a:rPr lang="en-US" altLang="zh-CN" sz="1800" b="1" dirty="0" smtClean="0"/>
              <a:t>7</a:t>
            </a:r>
            <a:r>
              <a:rPr lang="zh-CN" altLang="en-US" sz="1800" b="1" dirty="0" smtClean="0"/>
              <a:t>月</a:t>
            </a:r>
            <a:r>
              <a:rPr lang="en-US" altLang="zh-CN" sz="1800" b="1" dirty="0" smtClean="0"/>
              <a:t> </a:t>
            </a:r>
            <a:r>
              <a:rPr lang="zh-CN" altLang="en-US" sz="1800" b="1" dirty="0" smtClean="0"/>
              <a:t>学生出具一专毕业证书</a:t>
            </a:r>
            <a:r>
              <a:rPr lang="zh-CN" altLang="en-US" sz="1800" b="1" dirty="0" smtClean="0">
                <a:solidFill>
                  <a:srgbClr val="FF0000"/>
                </a:solidFill>
              </a:rPr>
              <a:t>原件</a:t>
            </a:r>
            <a:r>
              <a:rPr lang="zh-CN" altLang="en-US" sz="1800" b="1" dirty="0" smtClean="0"/>
              <a:t>，领取二专毕业证书</a:t>
            </a:r>
            <a:endParaRPr lang="zh-CN" altLang="en-US" sz="1800" b="1" dirty="0">
              <a:sym typeface="微软雅黑" panose="020B0503020204020204" pitchFamily="34" charset="-122"/>
            </a:endParaRPr>
          </a:p>
        </p:txBody>
      </p:sp>
      <p:sp>
        <p:nvSpPr>
          <p:cNvPr id="48" name="矩形 47"/>
          <p:cNvSpPr/>
          <p:nvPr/>
        </p:nvSpPr>
        <p:spPr>
          <a:xfrm>
            <a:off x="1252707" y="1110733"/>
            <a:ext cx="9372960" cy="1384995"/>
          </a:xfrm>
          <a:prstGeom prst="rect">
            <a:avLst/>
          </a:prstGeom>
        </p:spPr>
        <p:txBody>
          <a:bodyPr wrap="square">
            <a:spAutoFit/>
          </a:bodyPr>
          <a:lstStyle/>
          <a:p>
            <a:r>
              <a:rPr lang="zh-CN" altLang="en-US" sz="2800" b="1" dirty="0" smtClean="0">
                <a:latin typeface="楷体" pitchFamily="49" charset="-122"/>
                <a:ea typeface="楷体" pitchFamily="49" charset="-122"/>
              </a:rPr>
              <a:t>一年办理二次毕业。符合毕业条件：学完</a:t>
            </a:r>
            <a:r>
              <a:rPr lang="zh-CN" altLang="zh-CN" sz="2800" b="1" dirty="0" smtClean="0">
                <a:latin typeface="楷体" pitchFamily="49" charset="-122"/>
                <a:ea typeface="楷体" pitchFamily="49" charset="-122"/>
              </a:rPr>
              <a:t>规定的课程</a:t>
            </a:r>
            <a:r>
              <a:rPr lang="en-US" altLang="zh-CN" sz="2800" b="1" dirty="0" smtClean="0">
                <a:latin typeface="楷体" pitchFamily="49" charset="-122"/>
                <a:ea typeface="楷体" pitchFamily="49" charset="-122"/>
              </a:rPr>
              <a:t>(</a:t>
            </a:r>
            <a:r>
              <a:rPr lang="zh-CN" altLang="zh-CN" sz="2800" b="1" dirty="0" smtClean="0">
                <a:latin typeface="楷体" pitchFamily="49" charset="-122"/>
                <a:ea typeface="楷体" pitchFamily="49" charset="-122"/>
              </a:rPr>
              <a:t>含毕业论文</a:t>
            </a:r>
            <a:r>
              <a:rPr lang="en-US" altLang="zh-CN" sz="2800" b="1" dirty="0" smtClean="0">
                <a:latin typeface="楷体" pitchFamily="49" charset="-122"/>
                <a:ea typeface="楷体" pitchFamily="49" charset="-122"/>
              </a:rPr>
              <a:t>),</a:t>
            </a:r>
            <a:r>
              <a:rPr lang="zh-CN" altLang="zh-CN" sz="2800" b="1" dirty="0" smtClean="0">
                <a:latin typeface="楷体" pitchFamily="49" charset="-122"/>
                <a:ea typeface="楷体" pitchFamily="49" charset="-122"/>
              </a:rPr>
              <a:t>考试</a:t>
            </a:r>
            <a:r>
              <a:rPr lang="zh-CN" altLang="en-US" sz="2800" b="1" dirty="0" smtClean="0">
                <a:latin typeface="楷体" pitchFamily="49" charset="-122"/>
                <a:ea typeface="楷体" pitchFamily="49" charset="-122"/>
              </a:rPr>
              <a:t>合格</a:t>
            </a:r>
            <a:r>
              <a:rPr lang="en-US" altLang="zh-CN" sz="2800" b="1" dirty="0" smtClean="0">
                <a:latin typeface="楷体" pitchFamily="49" charset="-122"/>
                <a:ea typeface="楷体" pitchFamily="49" charset="-122"/>
              </a:rPr>
              <a:t>,</a:t>
            </a:r>
            <a:r>
              <a:rPr lang="zh-CN" altLang="zh-CN" sz="2800" b="1" dirty="0" smtClean="0">
                <a:solidFill>
                  <a:srgbClr val="FF0000"/>
                </a:solidFill>
                <a:latin typeface="楷体" pitchFamily="49" charset="-122"/>
                <a:ea typeface="楷体" pitchFamily="49" charset="-122"/>
              </a:rPr>
              <a:t>且</a:t>
            </a:r>
            <a:r>
              <a:rPr lang="zh-CN" altLang="en-US" sz="2800" b="1" dirty="0" smtClean="0">
                <a:solidFill>
                  <a:srgbClr val="FF0000"/>
                </a:solidFill>
                <a:latin typeface="楷体" pitchFamily="49" charset="-122"/>
                <a:ea typeface="楷体" pitchFamily="49" charset="-122"/>
              </a:rPr>
              <a:t>在自考毕业证书发放前，已经获得</a:t>
            </a:r>
            <a:r>
              <a:rPr lang="zh-CN" altLang="zh-CN" sz="2800" b="1" dirty="0" smtClean="0">
                <a:solidFill>
                  <a:srgbClr val="FF0000"/>
                </a:solidFill>
                <a:latin typeface="楷体" pitchFamily="49" charset="-122"/>
                <a:ea typeface="楷体" pitchFamily="49" charset="-122"/>
              </a:rPr>
              <a:t>一专毕业证书</a:t>
            </a:r>
            <a:r>
              <a:rPr lang="zh-CN" altLang="en-US" sz="2800" b="1" dirty="0" smtClean="0">
                <a:solidFill>
                  <a:srgbClr val="FF0000"/>
                </a:solidFill>
                <a:latin typeface="楷体" pitchFamily="49" charset="-122"/>
                <a:ea typeface="楷体" pitchFamily="49" charset="-122"/>
              </a:rPr>
              <a:t>。</a:t>
            </a:r>
            <a:endParaRPr lang="zh-CN" altLang="en-US" sz="2800" b="1" dirty="0">
              <a:latin typeface="楷体" pitchFamily="49" charset="-122"/>
              <a:ea typeface="楷体" pitchFamily="49" charset="-122"/>
            </a:endParaRPr>
          </a:p>
        </p:txBody>
      </p:sp>
      <p:sp>
        <p:nvSpPr>
          <p:cNvPr id="24" name="灯片编号占位符 23"/>
          <p:cNvSpPr>
            <a:spLocks noGrp="1"/>
          </p:cNvSpPr>
          <p:nvPr>
            <p:ph type="sldNum" sz="quarter" idx="12"/>
          </p:nvPr>
        </p:nvSpPr>
        <p:spPr/>
        <p:txBody>
          <a:bodyPr/>
          <a:lstStyle/>
          <a:p>
            <a:fld id="{5A873971-3151-479D-A2F3-0E7DC3B3DC13}" type="slidenum">
              <a:rPr lang="zh-CN" altLang="en-US" smtClean="0"/>
              <a:pPr/>
              <a:t>23</a:t>
            </a:fld>
            <a:endParaRPr lang="zh-CN" altLang="en-US"/>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78" t="19777" r="54071" b="1651"/>
          <a:stretch>
            <a:fillRect/>
          </a:stretch>
        </p:blipFill>
        <p:spPr>
          <a:xfrm>
            <a:off x="0" y="0"/>
            <a:ext cx="12192000" cy="6887497"/>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cxnSp>
        <p:nvCxnSpPr>
          <p:cNvPr id="27" name="直接连接符 26"/>
          <p:cNvCxnSpPr/>
          <p:nvPr/>
        </p:nvCxnSpPr>
        <p:spPr>
          <a:xfrm flipH="1">
            <a:off x="3762706" y="5259732"/>
            <a:ext cx="2341397"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104103" y="5259732"/>
            <a:ext cx="2341397"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rot="16200000" flipV="1">
            <a:off x="4933413" y="4089035"/>
            <a:ext cx="2341393"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rot="2700000" flipH="1">
            <a:off x="4105594" y="4431923"/>
            <a:ext cx="2341397"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rot="18900000">
            <a:off x="5761215" y="4431923"/>
            <a:ext cx="2341397" cy="0"/>
          </a:xfrm>
          <a:prstGeom prst="line">
            <a:avLst/>
          </a:prstGeom>
          <a:ln w="12700">
            <a:solidFill>
              <a:schemeClr val="bg1">
                <a:lumMod val="65000"/>
              </a:schemeClr>
            </a:solidFill>
            <a:prstDash val="dash"/>
            <a:headEnd type="none" w="lg" len="lg"/>
            <a:tailEnd type="triangle"/>
          </a:ln>
        </p:spPr>
        <p:style>
          <a:lnRef idx="1">
            <a:schemeClr val="accent1"/>
          </a:lnRef>
          <a:fillRef idx="0">
            <a:schemeClr val="accent1"/>
          </a:fillRef>
          <a:effectRef idx="0">
            <a:schemeClr val="accent1"/>
          </a:effectRef>
          <a:fontRef idx="minor">
            <a:schemeClr val="tx1"/>
          </a:fontRef>
        </p:style>
      </p:cxnSp>
      <p:sp>
        <p:nvSpPr>
          <p:cNvPr id="32" name="椭圆 31"/>
          <p:cNvSpPr/>
          <p:nvPr/>
        </p:nvSpPr>
        <p:spPr>
          <a:xfrm>
            <a:off x="2159563" y="4562520"/>
            <a:ext cx="1314133" cy="1334843"/>
          </a:xfrm>
          <a:prstGeom prst="ellipse">
            <a:avLst/>
          </a:prstGeom>
          <a:solidFill>
            <a:srgbClr val="2E8102"/>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99" tIns="74848" rIns="149699" bIns="74848" rtlCol="0" anchor="ctr"/>
          <a:lstStyle/>
          <a:p>
            <a:pPr algn="ctr"/>
            <a:endParaRPr lang="zh-CN" altLang="en-US" sz="2420"/>
          </a:p>
        </p:txBody>
      </p:sp>
      <p:sp>
        <p:nvSpPr>
          <p:cNvPr id="33" name="TextBox 33"/>
          <p:cNvSpPr txBox="1"/>
          <p:nvPr/>
        </p:nvSpPr>
        <p:spPr>
          <a:xfrm>
            <a:off x="2219776" y="4804184"/>
            <a:ext cx="1187925" cy="808261"/>
          </a:xfrm>
          <a:prstGeom prst="rect">
            <a:avLst/>
          </a:prstGeom>
          <a:noFill/>
        </p:spPr>
        <p:txBody>
          <a:bodyPr wrap="square" lIns="149699" tIns="74848" rIns="149699" bIns="74848" rtlCol="0">
            <a:spAutoFit/>
          </a:bodyPr>
          <a:lstStyle/>
          <a:p>
            <a:pPr algn="ctr"/>
            <a:r>
              <a:rPr lang="zh-CN" altLang="en-US" sz="2135" b="1" dirty="0" smtClean="0">
                <a:solidFill>
                  <a:schemeClr val="bg1"/>
                </a:solidFill>
                <a:latin typeface="微软雅黑" panose="020B0503020204020204" pitchFamily="34" charset="-122"/>
                <a:ea typeface="微软雅黑" panose="020B0503020204020204" pitchFamily="34" charset="-122"/>
              </a:rPr>
              <a:t>第一次</a:t>
            </a:r>
            <a:endParaRPr lang="en-US" altLang="zh-CN" sz="2135" b="1" dirty="0" smtClean="0">
              <a:solidFill>
                <a:schemeClr val="bg1"/>
              </a:solidFill>
              <a:latin typeface="微软雅黑" panose="020B0503020204020204" pitchFamily="34" charset="-122"/>
              <a:ea typeface="微软雅黑" panose="020B0503020204020204" pitchFamily="34" charset="-122"/>
            </a:endParaRPr>
          </a:p>
          <a:p>
            <a:pPr algn="ctr"/>
            <a:r>
              <a:rPr lang="en-US" altLang="zh-CN" sz="2135" b="1" dirty="0" smtClean="0">
                <a:solidFill>
                  <a:schemeClr val="bg1"/>
                </a:solidFill>
                <a:latin typeface="微软雅黑" panose="020B0503020204020204" pitchFamily="34" charset="-122"/>
                <a:ea typeface="微软雅黑" panose="020B0503020204020204" pitchFamily="34" charset="-122"/>
              </a:rPr>
              <a:t>4</a:t>
            </a:r>
            <a:r>
              <a:rPr lang="zh-CN" altLang="en-US" sz="2135" b="1" dirty="0" smtClean="0">
                <a:solidFill>
                  <a:schemeClr val="bg1"/>
                </a:solidFill>
                <a:latin typeface="微软雅黑" panose="020B0503020204020204" pitchFamily="34" charset="-122"/>
                <a:ea typeface="微软雅黑" panose="020B0503020204020204" pitchFamily="34" charset="-122"/>
              </a:rPr>
              <a:t>月</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34" name="椭圆 33"/>
          <p:cNvSpPr/>
          <p:nvPr/>
        </p:nvSpPr>
        <p:spPr>
          <a:xfrm>
            <a:off x="4842075" y="3759067"/>
            <a:ext cx="2496277" cy="2496277"/>
          </a:xfrm>
          <a:prstGeom prst="ellipse">
            <a:avLst/>
          </a:prstGeom>
          <a:solidFill>
            <a:srgbClr val="2E8102"/>
          </a:solidFill>
          <a:ln w="190500">
            <a:solidFill>
              <a:schemeClr val="bg1"/>
            </a:solidFill>
          </a:ln>
          <a:effectLst>
            <a:outerShdw blurRad="127000" dist="38100" dir="60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20"/>
          </a:p>
        </p:txBody>
      </p:sp>
      <p:sp>
        <p:nvSpPr>
          <p:cNvPr id="35" name="Rectangle 11"/>
          <p:cNvSpPr>
            <a:spLocks noChangeArrowheads="1"/>
          </p:cNvSpPr>
          <p:nvPr/>
        </p:nvSpPr>
        <p:spPr bwMode="gray">
          <a:xfrm>
            <a:off x="5114741" y="4560795"/>
            <a:ext cx="1951611" cy="913199"/>
          </a:xfrm>
          <a:prstGeom prst="rect">
            <a:avLst/>
          </a:prstGeom>
          <a:noFill/>
          <a:ln>
            <a:noFill/>
          </a:ln>
        </p:spPr>
        <p:txBody>
          <a:bodyPr wrap="square">
            <a:spAutoFit/>
          </a:bodyPr>
          <a:lstStyle/>
          <a:p>
            <a:pPr algn="ctr"/>
            <a:r>
              <a:rPr lang="zh-CN" altLang="en-US" sz="2665" b="1" dirty="0" smtClean="0">
                <a:solidFill>
                  <a:schemeClr val="bg1"/>
                </a:solidFill>
                <a:latin typeface="微软雅黑" panose="020B0503020204020204" pitchFamily="34" charset="-122"/>
                <a:ea typeface="微软雅黑" panose="020B0503020204020204" pitchFamily="34" charset="-122"/>
              </a:rPr>
              <a:t>毕业办理</a:t>
            </a:r>
            <a:endParaRPr lang="en-US" altLang="zh-CN" sz="2665" b="1" dirty="0">
              <a:solidFill>
                <a:schemeClr val="bg1"/>
              </a:solidFill>
              <a:latin typeface="微软雅黑" panose="020B0503020204020204" pitchFamily="34" charset="-122"/>
              <a:ea typeface="微软雅黑" panose="020B0503020204020204" pitchFamily="34" charset="-122"/>
            </a:endParaRPr>
          </a:p>
          <a:p>
            <a:pPr algn="ctr"/>
            <a:r>
              <a:rPr lang="zh-CN" altLang="en-US" sz="2665" b="1" dirty="0" smtClean="0">
                <a:solidFill>
                  <a:schemeClr val="bg1"/>
                </a:solidFill>
                <a:latin typeface="微软雅黑" panose="020B0503020204020204" pitchFamily="34" charset="-122"/>
                <a:ea typeface="微软雅黑" panose="020B0503020204020204" pitchFamily="34" charset="-122"/>
              </a:rPr>
              <a:t>时     间</a:t>
            </a:r>
            <a:endParaRPr lang="zh-CN" altLang="en-US" sz="2665" b="1" dirty="0">
              <a:solidFill>
                <a:schemeClr val="bg1"/>
              </a:solidFill>
              <a:latin typeface="微软雅黑" panose="020B0503020204020204" pitchFamily="34" charset="-122"/>
              <a:ea typeface="微软雅黑" panose="020B0503020204020204" pitchFamily="34" charset="-122"/>
            </a:endParaRPr>
          </a:p>
        </p:txBody>
      </p:sp>
      <p:sp>
        <p:nvSpPr>
          <p:cNvPr id="36" name="椭圆 35"/>
          <p:cNvSpPr/>
          <p:nvPr/>
        </p:nvSpPr>
        <p:spPr>
          <a:xfrm>
            <a:off x="3276686" y="2205382"/>
            <a:ext cx="1314133" cy="1334843"/>
          </a:xfrm>
          <a:prstGeom prst="ellipse">
            <a:avLst/>
          </a:prstGeom>
          <a:solidFill>
            <a:schemeClr val="bg1">
              <a:lumMod val="75000"/>
            </a:schemeClr>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99" tIns="74848" rIns="149699" bIns="74848" rtlCol="0" anchor="ctr"/>
          <a:lstStyle/>
          <a:p>
            <a:pPr algn="ctr"/>
            <a:endParaRPr lang="zh-CN" altLang="en-US" sz="2420"/>
          </a:p>
        </p:txBody>
      </p:sp>
      <p:sp>
        <p:nvSpPr>
          <p:cNvPr id="37" name="椭圆 36"/>
          <p:cNvSpPr/>
          <p:nvPr/>
        </p:nvSpPr>
        <p:spPr>
          <a:xfrm>
            <a:off x="5453942" y="1403475"/>
            <a:ext cx="1314133" cy="1334843"/>
          </a:xfrm>
          <a:prstGeom prst="ellipse">
            <a:avLst/>
          </a:prstGeom>
          <a:solidFill>
            <a:srgbClr val="2E8102"/>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99" tIns="74848" rIns="149699" bIns="74848" rtlCol="0" anchor="ctr"/>
          <a:lstStyle/>
          <a:p>
            <a:pPr algn="ctr"/>
            <a:endParaRPr lang="zh-CN" altLang="en-US" sz="2420"/>
          </a:p>
        </p:txBody>
      </p:sp>
      <p:sp>
        <p:nvSpPr>
          <p:cNvPr id="38" name="椭圆 37"/>
          <p:cNvSpPr/>
          <p:nvPr/>
        </p:nvSpPr>
        <p:spPr>
          <a:xfrm>
            <a:off x="7696371" y="2183228"/>
            <a:ext cx="1314133" cy="1334843"/>
          </a:xfrm>
          <a:prstGeom prst="ellipse">
            <a:avLst/>
          </a:prstGeom>
          <a:solidFill>
            <a:schemeClr val="bg1">
              <a:lumMod val="75000"/>
            </a:schemeClr>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99" tIns="74848" rIns="149699" bIns="74848" rtlCol="0" anchor="ctr"/>
          <a:lstStyle/>
          <a:p>
            <a:pPr algn="ctr"/>
            <a:endParaRPr lang="zh-CN" altLang="en-US" sz="2420"/>
          </a:p>
        </p:txBody>
      </p:sp>
      <p:sp>
        <p:nvSpPr>
          <p:cNvPr id="39" name="椭圆 38"/>
          <p:cNvSpPr/>
          <p:nvPr/>
        </p:nvSpPr>
        <p:spPr>
          <a:xfrm>
            <a:off x="8429701" y="4630887"/>
            <a:ext cx="1314133" cy="1334843"/>
          </a:xfrm>
          <a:prstGeom prst="ellipse">
            <a:avLst/>
          </a:prstGeom>
          <a:solidFill>
            <a:srgbClr val="2E8102"/>
          </a:solidFill>
          <a:ln w="76200">
            <a:solidFill>
              <a:schemeClr val="bg1"/>
            </a:solidFill>
          </a:ln>
          <a:effectLst>
            <a:outerShdw blurRad="1270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9699" tIns="74848" rIns="149699" bIns="74848" rtlCol="0" anchor="ctr"/>
          <a:lstStyle/>
          <a:p>
            <a:pPr algn="ctr"/>
            <a:endParaRPr lang="zh-CN" altLang="en-US" sz="2420"/>
          </a:p>
        </p:txBody>
      </p:sp>
      <p:sp>
        <p:nvSpPr>
          <p:cNvPr id="40" name="TextBox 69"/>
          <p:cNvSpPr txBox="1"/>
          <p:nvPr/>
        </p:nvSpPr>
        <p:spPr>
          <a:xfrm>
            <a:off x="3232614" y="2519251"/>
            <a:ext cx="1330920" cy="705156"/>
          </a:xfrm>
          <a:prstGeom prst="rect">
            <a:avLst/>
          </a:prstGeom>
          <a:noFill/>
        </p:spPr>
        <p:txBody>
          <a:bodyPr wrap="square" lIns="149699" tIns="74848" rIns="149699" bIns="74848" rtlCol="0">
            <a:spAutoFit/>
          </a:bodyPr>
          <a:lstStyle/>
          <a:p>
            <a:pPr algn="ctr"/>
            <a:r>
              <a:rPr lang="zh-CN" altLang="en-US" b="1" dirty="0" smtClean="0">
                <a:solidFill>
                  <a:srgbClr val="0000FF"/>
                </a:solidFill>
                <a:latin typeface="微软雅黑" panose="020B0503020204020204" pitchFamily="34" charset="-122"/>
                <a:ea typeface="微软雅黑" panose="020B0503020204020204" pitchFamily="34" charset="-122"/>
              </a:rPr>
              <a:t>证书日期</a:t>
            </a:r>
            <a:endParaRPr lang="en-US" altLang="zh-CN" b="1" dirty="0" smtClean="0">
              <a:solidFill>
                <a:srgbClr val="0000FF"/>
              </a:solidFill>
              <a:latin typeface="微软雅黑" panose="020B0503020204020204" pitchFamily="34" charset="-122"/>
              <a:ea typeface="微软雅黑" panose="020B0503020204020204" pitchFamily="34" charset="-122"/>
            </a:endParaRPr>
          </a:p>
          <a:p>
            <a:pPr algn="ctr"/>
            <a:r>
              <a:rPr lang="en-US" altLang="zh-CN" b="1" dirty="0" smtClean="0">
                <a:solidFill>
                  <a:srgbClr val="0000FF"/>
                </a:solidFill>
                <a:latin typeface="微软雅黑" panose="020B0503020204020204" pitchFamily="34" charset="-122"/>
                <a:ea typeface="微软雅黑" panose="020B0503020204020204" pitchFamily="34" charset="-122"/>
              </a:rPr>
              <a:t>6</a:t>
            </a:r>
            <a:r>
              <a:rPr lang="zh-CN" altLang="en-US" b="1" dirty="0" smtClean="0">
                <a:solidFill>
                  <a:srgbClr val="0000FF"/>
                </a:solidFill>
                <a:latin typeface="微软雅黑" panose="020B0503020204020204" pitchFamily="34" charset="-122"/>
                <a:ea typeface="微软雅黑" panose="020B0503020204020204" pitchFamily="34" charset="-122"/>
              </a:rPr>
              <a:t>月</a:t>
            </a:r>
            <a:r>
              <a:rPr lang="en-US" altLang="zh-CN" b="1" dirty="0" smtClean="0">
                <a:solidFill>
                  <a:srgbClr val="0000FF"/>
                </a:solidFill>
                <a:latin typeface="微软雅黑" panose="020B0503020204020204" pitchFamily="34" charset="-122"/>
                <a:ea typeface="微软雅黑" panose="020B0503020204020204" pitchFamily="34" charset="-122"/>
              </a:rPr>
              <a:t>30</a:t>
            </a:r>
            <a:r>
              <a:rPr lang="zh-CN" altLang="en-US" b="1" dirty="0" smtClean="0">
                <a:solidFill>
                  <a:srgbClr val="0000FF"/>
                </a:solidFill>
                <a:latin typeface="微软雅黑" panose="020B0503020204020204" pitchFamily="34" charset="-122"/>
                <a:ea typeface="微软雅黑" panose="020B0503020204020204" pitchFamily="34" charset="-122"/>
              </a:rPr>
              <a:t>日</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41" name="TextBox 70"/>
          <p:cNvSpPr txBox="1"/>
          <p:nvPr/>
        </p:nvSpPr>
        <p:spPr>
          <a:xfrm>
            <a:off x="5519936" y="1664222"/>
            <a:ext cx="1187925" cy="808261"/>
          </a:xfrm>
          <a:prstGeom prst="rect">
            <a:avLst/>
          </a:prstGeom>
          <a:noFill/>
        </p:spPr>
        <p:txBody>
          <a:bodyPr wrap="square" lIns="149699" tIns="74848" rIns="149699" bIns="74848" rtlCol="0">
            <a:spAutoFit/>
          </a:bodyPr>
          <a:lstStyle/>
          <a:p>
            <a:pPr algn="ctr"/>
            <a:r>
              <a:rPr lang="zh-CN" altLang="en-US" sz="2135" b="1" dirty="0" smtClean="0">
                <a:solidFill>
                  <a:schemeClr val="bg1"/>
                </a:solidFill>
                <a:latin typeface="微软雅黑" panose="020B0503020204020204" pitchFamily="34" charset="-122"/>
                <a:ea typeface="微软雅黑" panose="020B0503020204020204" pitchFamily="34" charset="-122"/>
              </a:rPr>
              <a:t>第二次</a:t>
            </a:r>
            <a:endParaRPr lang="en-US" altLang="zh-CN" sz="2135" b="1" dirty="0" smtClean="0">
              <a:solidFill>
                <a:schemeClr val="bg1"/>
              </a:solidFill>
              <a:latin typeface="微软雅黑" panose="020B0503020204020204" pitchFamily="34" charset="-122"/>
              <a:ea typeface="微软雅黑" panose="020B0503020204020204" pitchFamily="34" charset="-122"/>
            </a:endParaRPr>
          </a:p>
          <a:p>
            <a:pPr algn="ctr"/>
            <a:r>
              <a:rPr lang="en-US" altLang="zh-CN" sz="2135" b="1" dirty="0" smtClean="0">
                <a:solidFill>
                  <a:schemeClr val="bg1"/>
                </a:solidFill>
                <a:latin typeface="微软雅黑" panose="020B0503020204020204" pitchFamily="34" charset="-122"/>
                <a:ea typeface="微软雅黑" panose="020B0503020204020204" pitchFamily="34" charset="-122"/>
              </a:rPr>
              <a:t>8</a:t>
            </a:r>
            <a:r>
              <a:rPr lang="zh-CN" altLang="en-US" sz="2135" b="1" dirty="0" smtClean="0">
                <a:solidFill>
                  <a:schemeClr val="bg1"/>
                </a:solidFill>
                <a:latin typeface="微软雅黑" panose="020B0503020204020204" pitchFamily="34" charset="-122"/>
                <a:ea typeface="微软雅黑" panose="020B0503020204020204" pitchFamily="34" charset="-122"/>
              </a:rPr>
              <a:t>月</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43" name="TextBox 72"/>
          <p:cNvSpPr txBox="1"/>
          <p:nvPr/>
        </p:nvSpPr>
        <p:spPr>
          <a:xfrm>
            <a:off x="8534463" y="4882196"/>
            <a:ext cx="1187925" cy="808261"/>
          </a:xfrm>
          <a:prstGeom prst="rect">
            <a:avLst/>
          </a:prstGeom>
          <a:noFill/>
        </p:spPr>
        <p:txBody>
          <a:bodyPr wrap="square" lIns="149699" tIns="74848" rIns="149699" bIns="74848" rtlCol="0">
            <a:spAutoFit/>
          </a:bodyPr>
          <a:lstStyle/>
          <a:p>
            <a:pPr algn="ctr"/>
            <a:r>
              <a:rPr lang="zh-CN" altLang="en-US" sz="2135" b="1" dirty="0" smtClean="0">
                <a:solidFill>
                  <a:schemeClr val="bg1"/>
                </a:solidFill>
                <a:latin typeface="微软雅黑" panose="020B0503020204020204" pitchFamily="34" charset="-122"/>
                <a:ea typeface="微软雅黑" panose="020B0503020204020204" pitchFamily="34" charset="-122"/>
              </a:rPr>
              <a:t>第三次</a:t>
            </a:r>
            <a:r>
              <a:rPr lang="en-US" altLang="zh-CN" sz="2135" b="1" dirty="0" smtClean="0">
                <a:solidFill>
                  <a:schemeClr val="bg1"/>
                </a:solidFill>
                <a:latin typeface="微软雅黑" panose="020B0503020204020204" pitchFamily="34" charset="-122"/>
                <a:ea typeface="微软雅黑" panose="020B0503020204020204" pitchFamily="34" charset="-122"/>
              </a:rPr>
              <a:t>2</a:t>
            </a:r>
            <a:r>
              <a:rPr lang="zh-CN" altLang="en-US" sz="2135" b="1" dirty="0" smtClean="0">
                <a:solidFill>
                  <a:schemeClr val="bg1"/>
                </a:solidFill>
                <a:latin typeface="微软雅黑" panose="020B0503020204020204" pitchFamily="34" charset="-122"/>
                <a:ea typeface="微软雅黑" panose="020B0503020204020204" pitchFamily="34" charset="-122"/>
              </a:rPr>
              <a:t>月</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6" name="矩形 47"/>
          <p:cNvSpPr>
            <a:spLocks noChangeArrowheads="1"/>
          </p:cNvSpPr>
          <p:nvPr/>
        </p:nvSpPr>
        <p:spPr bwMode="auto">
          <a:xfrm>
            <a:off x="592509" y="4084889"/>
            <a:ext cx="2005412" cy="42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en-US" altLang="zh-CN" sz="1800" b="1" dirty="0" smtClean="0"/>
              <a:t>   </a:t>
            </a:r>
            <a:r>
              <a:rPr lang="zh-CN" altLang="en-US" sz="1800" b="1" dirty="0" smtClean="0"/>
              <a:t>办理应届毕业生</a:t>
            </a:r>
            <a:endParaRPr lang="zh-CN" altLang="en-US" sz="1800" b="1" dirty="0">
              <a:sym typeface="微软雅黑" panose="020B0503020204020204" pitchFamily="34" charset="-122"/>
            </a:endParaRPr>
          </a:p>
        </p:txBody>
      </p:sp>
      <p:sp>
        <p:nvSpPr>
          <p:cNvPr id="44" name="TextBox 69"/>
          <p:cNvSpPr txBox="1"/>
          <p:nvPr/>
        </p:nvSpPr>
        <p:spPr>
          <a:xfrm>
            <a:off x="7643590" y="2491952"/>
            <a:ext cx="1330920" cy="705156"/>
          </a:xfrm>
          <a:prstGeom prst="rect">
            <a:avLst/>
          </a:prstGeom>
          <a:noFill/>
        </p:spPr>
        <p:txBody>
          <a:bodyPr wrap="square" lIns="149699" tIns="74848" rIns="149699" bIns="74848" rtlCol="0">
            <a:spAutoFit/>
          </a:bodyPr>
          <a:lstStyle/>
          <a:p>
            <a:pPr algn="ctr"/>
            <a:r>
              <a:rPr lang="zh-CN" altLang="en-US" b="1" dirty="0" smtClean="0">
                <a:solidFill>
                  <a:srgbClr val="0000FF"/>
                </a:solidFill>
                <a:latin typeface="微软雅黑" panose="020B0503020204020204" pitchFamily="34" charset="-122"/>
                <a:ea typeface="微软雅黑" panose="020B0503020204020204" pitchFamily="34" charset="-122"/>
              </a:rPr>
              <a:t>证书日期</a:t>
            </a:r>
            <a:endParaRPr lang="en-US" altLang="zh-CN" b="1" dirty="0" smtClean="0">
              <a:solidFill>
                <a:srgbClr val="0000FF"/>
              </a:solidFill>
              <a:latin typeface="微软雅黑" panose="020B0503020204020204" pitchFamily="34" charset="-122"/>
              <a:ea typeface="微软雅黑" panose="020B0503020204020204" pitchFamily="34" charset="-122"/>
            </a:endParaRPr>
          </a:p>
          <a:p>
            <a:pPr algn="ctr"/>
            <a:r>
              <a:rPr lang="en-US" altLang="zh-CN" b="1" smtClean="0">
                <a:solidFill>
                  <a:srgbClr val="0000FF"/>
                </a:solidFill>
                <a:latin typeface="微软雅黑" panose="020B0503020204020204" pitchFamily="34" charset="-122"/>
                <a:ea typeface="微软雅黑" panose="020B0503020204020204" pitchFamily="34" charset="-122"/>
              </a:rPr>
              <a:t>12</a:t>
            </a:r>
            <a:r>
              <a:rPr lang="zh-CN" altLang="en-US" b="1" smtClean="0">
                <a:solidFill>
                  <a:srgbClr val="0000FF"/>
                </a:solidFill>
                <a:latin typeface="微软雅黑" panose="020B0503020204020204" pitchFamily="34" charset="-122"/>
                <a:ea typeface="微软雅黑" panose="020B0503020204020204" pitchFamily="34" charset="-122"/>
              </a:rPr>
              <a:t>月</a:t>
            </a:r>
            <a:r>
              <a:rPr lang="en-US" altLang="zh-CN" b="1" dirty="0" smtClean="0">
                <a:solidFill>
                  <a:srgbClr val="0000FF"/>
                </a:solidFill>
                <a:latin typeface="微软雅黑" panose="020B0503020204020204" pitchFamily="34" charset="-122"/>
                <a:ea typeface="微软雅黑" panose="020B0503020204020204" pitchFamily="34" charset="-122"/>
              </a:rPr>
              <a:t>30</a:t>
            </a:r>
            <a:r>
              <a:rPr lang="zh-CN" altLang="en-US" b="1" dirty="0" smtClean="0">
                <a:solidFill>
                  <a:srgbClr val="0000FF"/>
                </a:solidFill>
                <a:latin typeface="微软雅黑" panose="020B0503020204020204" pitchFamily="34" charset="-122"/>
                <a:ea typeface="微软雅黑" panose="020B0503020204020204" pitchFamily="34" charset="-122"/>
              </a:rPr>
              <a:t>日</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48" name="直角上箭头 47"/>
          <p:cNvSpPr/>
          <p:nvPr/>
        </p:nvSpPr>
        <p:spPr>
          <a:xfrm>
            <a:off x="3132667" y="3666066"/>
            <a:ext cx="668866" cy="99139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左箭头标注 52"/>
          <p:cNvSpPr/>
          <p:nvPr/>
        </p:nvSpPr>
        <p:spPr>
          <a:xfrm>
            <a:off x="4682542" y="2230453"/>
            <a:ext cx="694266" cy="411068"/>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上箭头 54"/>
          <p:cNvSpPr/>
          <p:nvPr/>
        </p:nvSpPr>
        <p:spPr>
          <a:xfrm>
            <a:off x="8588522" y="3461046"/>
            <a:ext cx="324741" cy="10938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47"/>
          <p:cNvSpPr>
            <a:spLocks noChangeArrowheads="1"/>
          </p:cNvSpPr>
          <p:nvPr/>
        </p:nvSpPr>
        <p:spPr bwMode="auto">
          <a:xfrm>
            <a:off x="4915255" y="562597"/>
            <a:ext cx="2673409" cy="75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en-US" altLang="zh-CN" sz="1800" b="1" dirty="0" smtClean="0"/>
              <a:t>   7</a:t>
            </a:r>
            <a:r>
              <a:rPr lang="zh-CN" altLang="en-US" sz="1800" b="1" dirty="0" smtClean="0"/>
              <a:t>月考试后，</a:t>
            </a:r>
            <a:r>
              <a:rPr lang="en-US" altLang="zh-CN" sz="1800" b="1" dirty="0" smtClean="0"/>
              <a:t>8</a:t>
            </a:r>
            <a:r>
              <a:rPr lang="zh-CN" altLang="en-US" sz="1800" b="1" dirty="0" smtClean="0"/>
              <a:t>月办理，</a:t>
            </a:r>
            <a:r>
              <a:rPr lang="en-US" altLang="zh-CN" sz="1800" b="1" dirty="0" smtClean="0"/>
              <a:t>9</a:t>
            </a:r>
            <a:r>
              <a:rPr lang="zh-CN" altLang="en-US" sz="1800" b="1" dirty="0" smtClean="0"/>
              <a:t>月初发证</a:t>
            </a:r>
            <a:endParaRPr lang="zh-CN" altLang="en-US" sz="1800" b="1" dirty="0">
              <a:sym typeface="微软雅黑" panose="020B0503020204020204" pitchFamily="34" charset="-122"/>
            </a:endParaRPr>
          </a:p>
        </p:txBody>
      </p:sp>
      <p:sp>
        <p:nvSpPr>
          <p:cNvPr id="58" name="矩形 47"/>
          <p:cNvSpPr>
            <a:spLocks noChangeArrowheads="1"/>
          </p:cNvSpPr>
          <p:nvPr/>
        </p:nvSpPr>
        <p:spPr bwMode="auto">
          <a:xfrm>
            <a:off x="9579835" y="4227318"/>
            <a:ext cx="2049565" cy="75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en-US" altLang="zh-CN" sz="1800" b="1" dirty="0" smtClean="0"/>
              <a:t>   1</a:t>
            </a:r>
            <a:r>
              <a:rPr lang="zh-CN" altLang="en-US" sz="1800" b="1" dirty="0" smtClean="0"/>
              <a:t>月考试后，</a:t>
            </a:r>
            <a:r>
              <a:rPr lang="en-US" altLang="zh-CN" sz="1800" b="1" dirty="0" smtClean="0"/>
              <a:t>2</a:t>
            </a:r>
            <a:r>
              <a:rPr lang="zh-CN" altLang="en-US" sz="1800" b="1" dirty="0" smtClean="0"/>
              <a:t>月办理，</a:t>
            </a:r>
            <a:r>
              <a:rPr lang="en-US" altLang="zh-CN" sz="1800" b="1" dirty="0" smtClean="0"/>
              <a:t>3</a:t>
            </a:r>
            <a:r>
              <a:rPr lang="zh-CN" altLang="en-US" sz="1800" b="1" dirty="0" smtClean="0"/>
              <a:t>月初发证</a:t>
            </a:r>
            <a:endParaRPr lang="zh-CN" altLang="en-US" sz="1800" b="1" dirty="0">
              <a:sym typeface="微软雅黑" panose="020B0503020204020204" pitchFamily="34" charset="-122"/>
            </a:endParaRPr>
          </a:p>
        </p:txBody>
      </p:sp>
      <p:sp>
        <p:nvSpPr>
          <p:cNvPr id="42" name="矩形 41"/>
          <p:cNvSpPr/>
          <p:nvPr/>
        </p:nvSpPr>
        <p:spPr>
          <a:xfrm>
            <a:off x="1209978" y="406692"/>
            <a:ext cx="3153427" cy="584775"/>
          </a:xfrm>
          <a:prstGeom prst="rect">
            <a:avLst/>
          </a:prstGeom>
        </p:spPr>
        <p:txBody>
          <a:bodyPr wrap="none">
            <a:spAutoFit/>
          </a:bodyPr>
          <a:lstStyle/>
          <a:p>
            <a:pPr algn="ctr" defTabSz="1087755"/>
            <a:r>
              <a:rPr lang="en-US" altLang="zh-CN" sz="2500" b="1" dirty="0" smtClean="0">
                <a:solidFill>
                  <a:srgbClr val="009900"/>
                </a:solidFill>
                <a:latin typeface="微软雅黑" panose="020B0503020204020204" pitchFamily="34" charset="-122"/>
                <a:ea typeface="微软雅黑" panose="020B0503020204020204" pitchFamily="34" charset="-122"/>
                <a:cs typeface="Open Sans" panose="020B0606030504020204" pitchFamily="34" charset="0"/>
              </a:rPr>
              <a:t> </a:t>
            </a:r>
            <a:r>
              <a:rPr lang="zh-CN" altLang="en-US" sz="3200" b="1" dirty="0" smtClean="0">
                <a:solidFill>
                  <a:srgbClr val="06577C"/>
                </a:solidFill>
                <a:latin typeface="微软雅黑" panose="020B0503020204020204" pitchFamily="34" charset="-122"/>
                <a:ea typeface="微软雅黑" panose="020B0503020204020204" pitchFamily="34" charset="-122"/>
                <a:cs typeface="Open Sans" panose="020B0606030504020204" pitchFamily="34" charset="0"/>
              </a:rPr>
              <a:t>毕业申请与办理</a:t>
            </a:r>
            <a:endParaRPr lang="zh-CN" altLang="en-US" sz="3200" b="1" dirty="0">
              <a:solidFill>
                <a:srgbClr val="06577C"/>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45" name="灯片编号占位符 44"/>
          <p:cNvSpPr>
            <a:spLocks noGrp="1"/>
          </p:cNvSpPr>
          <p:nvPr>
            <p:ph type="sldNum" sz="quarter" idx="12"/>
          </p:nvPr>
        </p:nvSpPr>
        <p:spPr/>
        <p:txBody>
          <a:bodyPr/>
          <a:lstStyle/>
          <a:p>
            <a:fld id="{5A873971-3151-479D-A2F3-0E7DC3B3DC13}" type="slidenum">
              <a:rPr lang="zh-CN" altLang="en-US" smtClean="0"/>
              <a:pPr/>
              <a:t>24</a:t>
            </a:fld>
            <a:endParaRPr lang="zh-CN" altLang="en-US"/>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sp>
        <p:nvSpPr>
          <p:cNvPr id="15" name="文本框 43"/>
          <p:cNvSpPr txBox="1"/>
          <p:nvPr/>
        </p:nvSpPr>
        <p:spPr>
          <a:xfrm>
            <a:off x="1658435" y="2682149"/>
            <a:ext cx="2225141" cy="461665"/>
          </a:xfrm>
          <a:prstGeom prst="rect">
            <a:avLst/>
          </a:prstGeom>
          <a:noFill/>
          <a:ln w="50800">
            <a:noFill/>
          </a:ln>
        </p:spPr>
        <p:txBody>
          <a:bodyPr wrap="square" rtlCol="0" anchor="ctr">
            <a:spAutoFit/>
          </a:bodyPr>
          <a:lstStyle/>
          <a:p>
            <a:pPr algn="ctr">
              <a:lnSpc>
                <a:spcPct val="120000"/>
              </a:lnSpc>
            </a:pPr>
            <a:r>
              <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第一季度</a:t>
            </a:r>
            <a:endParaRPr lang="zh-CN" altLang="en-US" sz="2000" b="1"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31" name="图片 30"/>
          <p:cNvPicPr>
            <a:picLocks noChangeAspect="1"/>
          </p:cNvPicPr>
          <p:nvPr/>
        </p:nvPicPr>
        <p:blipFill rotWithShape="1">
          <a:blip r:embed="rId4" cstate="print"/>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
        <p:nvSpPr>
          <p:cNvPr id="33" name="矩形 32"/>
          <p:cNvSpPr/>
          <p:nvPr/>
        </p:nvSpPr>
        <p:spPr>
          <a:xfrm>
            <a:off x="1266151" y="482813"/>
            <a:ext cx="1942715" cy="584775"/>
          </a:xfrm>
          <a:prstGeom prst="rect">
            <a:avLst/>
          </a:prstGeom>
        </p:spPr>
        <p:txBody>
          <a:bodyPr wrap="square">
            <a:spAutoFit/>
          </a:bodyPr>
          <a:lstStyle/>
          <a:p>
            <a:pPr algn="ctr" defTabSz="1087755"/>
            <a:r>
              <a:rPr lang="zh-CN" altLang="en-US" sz="3200" b="1" dirty="0" smtClean="0">
                <a:solidFill>
                  <a:srgbClr val="008000"/>
                </a:solidFill>
                <a:latin typeface="微软雅黑" panose="020B0503020204020204" pitchFamily="34" charset="-122"/>
                <a:ea typeface="微软雅黑" panose="020B0503020204020204" pitchFamily="34" charset="-122"/>
                <a:cs typeface="Open Sans" panose="020B0606030504020204" pitchFamily="34" charset="0"/>
              </a:rPr>
              <a:t>毕业证书</a:t>
            </a:r>
            <a:endParaRPr lang="zh-CN" altLang="en-US" sz="3200" b="1" dirty="0">
              <a:solidFill>
                <a:srgbClr val="008000"/>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93186" name="Rectangle 2"/>
          <p:cNvSpPr>
            <a:spLocks noChangeArrowheads="1"/>
          </p:cNvSpPr>
          <p:nvPr/>
        </p:nvSpPr>
        <p:spPr bwMode="auto">
          <a:xfrm>
            <a:off x="0" y="59323"/>
            <a:ext cx="277640"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sng" strike="noStrike" cap="none" normalizeH="0" baseline="0" dirty="0" smtClean="0">
                <a:ln>
                  <a:noFill/>
                </a:ln>
                <a:solidFill>
                  <a:schemeClr val="tx1"/>
                </a:solidFill>
                <a:effectLst/>
                <a:latin typeface="Calibri" pitchFamily="34" charset="0"/>
                <a:ea typeface="宋体" pitchFamily="2" charset="-122"/>
                <a:cs typeface="Times New Roman" pitchFamily="18" charset="0"/>
              </a:rPr>
              <a:t>  </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0" name="圆角矩形 9"/>
          <p:cNvSpPr/>
          <p:nvPr/>
        </p:nvSpPr>
        <p:spPr>
          <a:xfrm rot="18835958">
            <a:off x="1473011" y="6200805"/>
            <a:ext cx="443249" cy="443249"/>
          </a:xfrm>
          <a:prstGeom prst="roundRect">
            <a:avLst>
              <a:gd name="adj" fmla="val 13606"/>
            </a:avLst>
          </a:prstGeom>
          <a:solidFill>
            <a:srgbClr val="77AD17"/>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圆角矩形 13"/>
          <p:cNvSpPr/>
          <p:nvPr/>
        </p:nvSpPr>
        <p:spPr>
          <a:xfrm rot="19278167">
            <a:off x="2089761" y="6280829"/>
            <a:ext cx="337557" cy="337557"/>
          </a:xfrm>
          <a:prstGeom prst="roundRect">
            <a:avLst>
              <a:gd name="adj" fmla="val 13606"/>
            </a:avLst>
          </a:prstGeom>
          <a:solidFill>
            <a:srgbClr val="FF9300"/>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1" name="Picture 13" descr="自考毕业证书"/>
          <p:cNvPicPr>
            <a:picLocks noRot="1"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9725" y="1132536"/>
            <a:ext cx="7562406" cy="4876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灯片编号占位符 12"/>
          <p:cNvSpPr>
            <a:spLocks noGrp="1"/>
          </p:cNvSpPr>
          <p:nvPr>
            <p:ph type="sldNum" sz="quarter" idx="12"/>
          </p:nvPr>
        </p:nvSpPr>
        <p:spPr/>
        <p:txBody>
          <a:bodyPr/>
          <a:lstStyle/>
          <a:p>
            <a:fld id="{5A873971-3151-479D-A2F3-0E7DC3B3DC13}" type="slidenum">
              <a:rPr lang="zh-CN" altLang="en-US" smtClean="0"/>
              <a:pPr/>
              <a:t>25</a:t>
            </a:fld>
            <a:endParaRPr lang="zh-CN" altLang="en-US"/>
          </a:p>
        </p:txBody>
      </p:sp>
    </p:spTree>
    <p:extLst>
      <p:ext uri="{BB962C8B-B14F-4D97-AF65-F5344CB8AC3E}">
        <p14:creationId xmlns:p14="http://schemas.microsoft.com/office/powerpoint/2010/main" val="4993611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250"/>
                            </p:stCondLst>
                            <p:childTnLst>
                              <p:par>
                                <p:cTn id="9" presetID="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pic>
        <p:nvPicPr>
          <p:cNvPr id="2" name="图片 1"/>
          <p:cNvPicPr>
            <a:picLocks noChangeAspect="1"/>
          </p:cNvPicPr>
          <p:nvPr/>
        </p:nvPicPr>
        <p:blipFill>
          <a:blip r:embed="rId4" cstate="print"/>
          <a:stretch>
            <a:fillRect/>
          </a:stretch>
        </p:blipFill>
        <p:spPr>
          <a:xfrm>
            <a:off x="-119362" y="-355600"/>
            <a:ext cx="12311362" cy="6858000"/>
          </a:xfrm>
          <a:prstGeom prst="rect">
            <a:avLst/>
          </a:prstGeom>
        </p:spPr>
      </p:pic>
      <p:sp>
        <p:nvSpPr>
          <p:cNvPr id="8" name="TextBox 6"/>
          <p:cNvSpPr txBox="1">
            <a:spLocks noChangeArrowheads="1"/>
          </p:cNvSpPr>
          <p:nvPr/>
        </p:nvSpPr>
        <p:spPr bwMode="auto">
          <a:xfrm>
            <a:off x="4512333" y="1678284"/>
            <a:ext cx="64689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6000" b="1" spc="-400" dirty="0" smtClean="0">
                <a:solidFill>
                  <a:srgbClr val="006600"/>
                </a:solidFill>
                <a:latin typeface="迷你简行楷" pitchFamily="65" charset="-122"/>
                <a:ea typeface="迷你简行楷" pitchFamily="65" charset="-122"/>
              </a:rPr>
              <a:t>学位管理规定</a:t>
            </a:r>
            <a:endParaRPr lang="zh-CN" altLang="en-US" sz="6000" b="1" spc="-400" dirty="0">
              <a:solidFill>
                <a:srgbClr val="006600"/>
              </a:solidFill>
              <a:latin typeface="迷你简行楷" pitchFamily="65" charset="-122"/>
              <a:ea typeface="迷你简行楷" pitchFamily="65" charset="-122"/>
            </a:endParaRPr>
          </a:p>
        </p:txBody>
      </p:sp>
      <p:sp>
        <p:nvSpPr>
          <p:cNvPr id="11" name="六边形 10"/>
          <p:cNvSpPr/>
          <p:nvPr/>
        </p:nvSpPr>
        <p:spPr>
          <a:xfrm>
            <a:off x="3519542" y="1790770"/>
            <a:ext cx="1045924" cy="901784"/>
          </a:xfrm>
          <a:prstGeom prst="hexagon">
            <a:avLst/>
          </a:prstGeom>
          <a:solidFill>
            <a:srgbClr val="2E8102"/>
          </a:solidFill>
          <a:ln w="25400" cap="flat" cmpd="sng" algn="ctr">
            <a:noFill/>
            <a:prstDash val="solid"/>
          </a:ln>
          <a:effectLst/>
        </p:spPr>
        <p:txBody>
          <a:bodyPr rtlCol="0" anchor="ctr"/>
          <a:lstStyle/>
          <a:p>
            <a:pPr algn="ctr" defTabSz="914400">
              <a:defRPr/>
            </a:pPr>
            <a:endParaRPr lang="zh-CN" altLang="en-US" sz="1325" kern="0" dirty="0">
              <a:solidFill>
                <a:srgbClr val="065E03"/>
              </a:solidFill>
              <a:latin typeface="Calibri" panose="020F0502020204030204"/>
              <a:ea typeface="宋体" panose="02010600030101010101" pitchFamily="2" charset="-122"/>
            </a:endParaRPr>
          </a:p>
        </p:txBody>
      </p:sp>
      <p:sp>
        <p:nvSpPr>
          <p:cNvPr id="6" name="灯片编号占位符 5"/>
          <p:cNvSpPr>
            <a:spLocks noGrp="1"/>
          </p:cNvSpPr>
          <p:nvPr>
            <p:ph type="sldNum" sz="quarter" idx="12"/>
          </p:nvPr>
        </p:nvSpPr>
        <p:spPr/>
        <p:txBody>
          <a:bodyPr/>
          <a:lstStyle/>
          <a:p>
            <a:fld id="{5A873971-3151-479D-A2F3-0E7DC3B3DC13}" type="slidenum">
              <a:rPr lang="zh-CN" altLang="en-US" smtClean="0"/>
              <a:pPr/>
              <a:t>26</a:t>
            </a:fld>
            <a:endParaRPr lang="zh-CN" altLang="en-US"/>
          </a:p>
        </p:txBody>
      </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sp>
        <p:nvSpPr>
          <p:cNvPr id="264" name="矩形 47"/>
          <p:cNvSpPr>
            <a:spLocks noChangeArrowheads="1"/>
          </p:cNvSpPr>
          <p:nvPr/>
        </p:nvSpPr>
        <p:spPr bwMode="auto">
          <a:xfrm>
            <a:off x="3637581" y="2431954"/>
            <a:ext cx="6666352" cy="60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597" tIns="44799" rIns="89597" bIns="4479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en-US" altLang="zh-CN" sz="2800" b="1" dirty="0" smtClean="0">
                <a:latin typeface="楷体" pitchFamily="49" charset="-122"/>
                <a:ea typeface="楷体" pitchFamily="49" charset="-122"/>
              </a:rPr>
              <a:t>3</a:t>
            </a:r>
            <a:r>
              <a:rPr lang="zh-CN" altLang="zh-CN" sz="2800" b="1" dirty="0" smtClean="0">
                <a:latin typeface="楷体" pitchFamily="49" charset="-122"/>
                <a:ea typeface="楷体" pitchFamily="49" charset="-122"/>
              </a:rPr>
              <a:t>门</a:t>
            </a:r>
            <a:r>
              <a:rPr lang="zh-CN" altLang="en-US" sz="2800" b="1" dirty="0" smtClean="0">
                <a:latin typeface="楷体" pitchFamily="49" charset="-122"/>
                <a:ea typeface="楷体" pitchFamily="49" charset="-122"/>
              </a:rPr>
              <a:t>专业</a:t>
            </a:r>
            <a:r>
              <a:rPr lang="zh-CN" altLang="zh-CN" sz="2800" b="1" dirty="0" smtClean="0">
                <a:latin typeface="楷体" pitchFamily="49" charset="-122"/>
                <a:ea typeface="楷体" pitchFamily="49" charset="-122"/>
              </a:rPr>
              <a:t>学位课程成绩之和为</a:t>
            </a:r>
            <a:r>
              <a:rPr lang="en-US" altLang="zh-CN" sz="2800" b="1" dirty="0" smtClean="0">
                <a:solidFill>
                  <a:srgbClr val="FF0000"/>
                </a:solidFill>
                <a:latin typeface="楷体" pitchFamily="49" charset="-122"/>
                <a:ea typeface="楷体" pitchFamily="49" charset="-122"/>
              </a:rPr>
              <a:t>210</a:t>
            </a:r>
            <a:r>
              <a:rPr lang="zh-CN" altLang="zh-CN" sz="2800" b="1" dirty="0" smtClean="0">
                <a:latin typeface="楷体" pitchFamily="49" charset="-122"/>
                <a:ea typeface="楷体" pitchFamily="49" charset="-122"/>
              </a:rPr>
              <a:t>分。</a:t>
            </a:r>
            <a:endParaRPr lang="zh-CN" altLang="en-US" sz="2400" dirty="0">
              <a:solidFill>
                <a:srgbClr val="333333"/>
              </a:solidFill>
              <a:latin typeface="楷体" pitchFamily="49" charset="-122"/>
              <a:ea typeface="楷体" pitchFamily="49" charset="-122"/>
              <a:sym typeface="微软雅黑" panose="020B0503020204020204" pitchFamily="34" charset="-122"/>
            </a:endParaRPr>
          </a:p>
        </p:txBody>
      </p:sp>
      <p:cxnSp>
        <p:nvCxnSpPr>
          <p:cNvPr id="266" name="直接连接符 265"/>
          <p:cNvCxnSpPr/>
          <p:nvPr/>
        </p:nvCxnSpPr>
        <p:spPr>
          <a:xfrm flipV="1">
            <a:off x="3794178" y="3064933"/>
            <a:ext cx="5366755" cy="29252"/>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19" name="Group 123"/>
          <p:cNvGrpSpPr/>
          <p:nvPr/>
        </p:nvGrpSpPr>
        <p:grpSpPr>
          <a:xfrm>
            <a:off x="477571" y="3143915"/>
            <a:ext cx="1529030" cy="1809086"/>
            <a:chOff x="7170738" y="4168775"/>
            <a:chExt cx="817563" cy="620713"/>
          </a:xfrm>
          <a:solidFill>
            <a:srgbClr val="2E8102"/>
          </a:solidFill>
        </p:grpSpPr>
        <p:sp>
          <p:nvSpPr>
            <p:cNvPr id="120" name="Freeform 14"/>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solidFill>
                  <a:srgbClr val="0000FF"/>
                </a:solidFill>
              </a:endParaRPr>
            </a:p>
          </p:txBody>
        </p:sp>
        <p:sp>
          <p:nvSpPr>
            <p:cNvPr id="121" name="Rectangle 15"/>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5" tIns="44803" rIns="89605" bIns="44803" numCol="1" anchor="t" anchorCtr="0" compatLnSpc="1"/>
            <a:lstStyle/>
            <a:p>
              <a:endParaRPr lang="id-ID" sz="1300">
                <a:solidFill>
                  <a:srgbClr val="0000FF"/>
                </a:solidFill>
              </a:endParaRPr>
            </a:p>
          </p:txBody>
        </p:sp>
        <p:sp>
          <p:nvSpPr>
            <p:cNvPr id="122" name="Oval 16"/>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solidFill>
                  <a:srgbClr val="0000FF"/>
                </a:solidFill>
              </a:endParaRPr>
            </a:p>
          </p:txBody>
        </p:sp>
        <p:sp>
          <p:nvSpPr>
            <p:cNvPr id="123" name="Freeform 17"/>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solidFill>
                  <a:srgbClr val="0000FF"/>
                </a:solidFill>
              </a:endParaRPr>
            </a:p>
          </p:txBody>
        </p:sp>
        <p:sp>
          <p:nvSpPr>
            <p:cNvPr id="124" name="Freeform 18"/>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solidFill>
                  <a:srgbClr val="0000FF"/>
                </a:solidFill>
              </a:endParaRPr>
            </a:p>
          </p:txBody>
        </p:sp>
        <p:sp>
          <p:nvSpPr>
            <p:cNvPr id="125" name="Freeform 19"/>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solidFill>
                  <a:srgbClr val="0000FF"/>
                </a:solidFill>
              </a:endParaRPr>
            </a:p>
          </p:txBody>
        </p:sp>
      </p:grpSp>
      <p:sp>
        <p:nvSpPr>
          <p:cNvPr id="127" name="矩形 126"/>
          <p:cNvSpPr/>
          <p:nvPr/>
        </p:nvSpPr>
        <p:spPr>
          <a:xfrm>
            <a:off x="1281825" y="441651"/>
            <a:ext cx="3467616" cy="584775"/>
          </a:xfrm>
          <a:prstGeom prst="rect">
            <a:avLst/>
          </a:prstGeom>
        </p:spPr>
        <p:txBody>
          <a:bodyPr wrap="none">
            <a:spAutoFit/>
          </a:bodyPr>
          <a:lstStyle/>
          <a:p>
            <a:r>
              <a:rPr lang="zh-CN" altLang="en-US" sz="3200" b="1" dirty="0">
                <a:solidFill>
                  <a:srgbClr val="0066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学位授予管理规定</a:t>
            </a:r>
          </a:p>
        </p:txBody>
      </p:sp>
      <p:sp>
        <p:nvSpPr>
          <p:cNvPr id="45057" name="Rectangle 1"/>
          <p:cNvSpPr>
            <a:spLocks noChangeArrowheads="1"/>
          </p:cNvSpPr>
          <p:nvPr/>
        </p:nvSpPr>
        <p:spPr bwMode="auto">
          <a:xfrm>
            <a:off x="1085632" y="1144209"/>
            <a:ext cx="10564501" cy="12618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82588" algn="l" defTabSz="914400" rtl="0" eaLnBrk="1" fontAlgn="base" latinLnBrk="0" hangingPunct="1">
              <a:lnSpc>
                <a:spcPct val="100000"/>
              </a:lnSpc>
              <a:spcBef>
                <a:spcPct val="0"/>
              </a:spcBef>
              <a:spcAft>
                <a:spcPct val="0"/>
              </a:spcAft>
              <a:buClrTx/>
              <a:buSzTx/>
              <a:buFontTx/>
              <a:buNone/>
              <a:tabLst/>
            </a:pPr>
            <a:r>
              <a:rPr kumimoji="0" lang="en-US" altLang="zh-CN" sz="28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 </a:t>
            </a:r>
            <a:r>
              <a:rPr kumimoji="0" lang="zh-CN"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根据</a:t>
            </a:r>
            <a:r>
              <a:rPr kumimoji="0" lang="zh-CN" altLang="zh-CN"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a:t>
            </a:r>
            <a:r>
              <a:rPr kumimoji="0" lang="zh-CN"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南京邮电大学授予成人高等教育本科毕业生学士学位实施细则</a:t>
            </a:r>
            <a:r>
              <a:rPr kumimoji="0" lang="zh-CN" altLang="zh-CN"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a:t>
            </a:r>
            <a:r>
              <a:rPr kumimoji="0" lang="zh-CN"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，凡符合学士学位授予条件者，经</a:t>
            </a:r>
            <a:r>
              <a:rPr kumimoji="0" lang="zh-CN" sz="2400" b="1" i="0" u="none" strike="noStrike" cap="none" normalizeH="0" baseline="0" dirty="0" smtClean="0">
                <a:ln>
                  <a:noFill/>
                </a:ln>
                <a:solidFill>
                  <a:srgbClr val="FF0000"/>
                </a:solidFill>
                <a:effectLst/>
                <a:latin typeface="黑体" pitchFamily="49" charset="-122"/>
                <a:ea typeface="黑体" pitchFamily="49" charset="-122"/>
                <a:cs typeface="Times New Roman" pitchFamily="18" charset="0"/>
              </a:rPr>
              <a:t>个人申报</a:t>
            </a:r>
            <a:r>
              <a:rPr kumimoji="0" lang="zh-CN" sz="2400" b="1" i="0" u="none" strike="noStrike" cap="none" normalizeH="0" baseline="0" dirty="0" smtClean="0">
                <a:ln>
                  <a:noFill/>
                </a:ln>
                <a:solidFill>
                  <a:schemeClr val="tx1"/>
                </a:solidFill>
                <a:effectLst/>
                <a:latin typeface="黑体" pitchFamily="49" charset="-122"/>
                <a:ea typeface="黑体" pitchFamily="49" charset="-122"/>
                <a:cs typeface="Times New Roman" pitchFamily="18" charset="0"/>
              </a:rPr>
              <a:t>，校学位评定委员会审核通过后颁发学士学位证书。</a:t>
            </a:r>
            <a:endParaRPr kumimoji="0" lang="zh-CN" sz="2800" b="1" i="0" u="none" strike="noStrike" cap="none" normalizeH="0" baseline="0" dirty="0" smtClean="0">
              <a:ln>
                <a:noFill/>
              </a:ln>
              <a:solidFill>
                <a:schemeClr val="tx1"/>
              </a:solidFill>
              <a:effectLst/>
              <a:latin typeface="黑体" pitchFamily="49" charset="-122"/>
              <a:ea typeface="黑体" pitchFamily="49" charset="-122"/>
              <a:cs typeface="宋体" pitchFamily="2" charset="-122"/>
            </a:endParaRPr>
          </a:p>
        </p:txBody>
      </p:sp>
      <p:sp>
        <p:nvSpPr>
          <p:cNvPr id="24" name="矩形 47"/>
          <p:cNvSpPr>
            <a:spLocks noChangeArrowheads="1"/>
          </p:cNvSpPr>
          <p:nvPr/>
        </p:nvSpPr>
        <p:spPr bwMode="auto">
          <a:xfrm>
            <a:off x="3688381" y="3201807"/>
            <a:ext cx="7775486" cy="2872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597" tIns="44799" rIns="89597" bIns="4479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r>
              <a:rPr lang="zh-CN" altLang="zh-CN" sz="2000" b="1" dirty="0" smtClean="0">
                <a:latin typeface="楷体" pitchFamily="49" charset="-122"/>
                <a:ea typeface="楷体" pitchFamily="49" charset="-122"/>
              </a:rPr>
              <a:t>外语达到如下要求之一：</a:t>
            </a:r>
          </a:p>
          <a:p>
            <a:r>
              <a:rPr lang="zh-CN" altLang="zh-CN" sz="2000" b="1" dirty="0" smtClean="0">
                <a:latin typeface="楷体" pitchFamily="49" charset="-122"/>
                <a:ea typeface="楷体" pitchFamily="49" charset="-122"/>
              </a:rPr>
              <a:t>（</a:t>
            </a:r>
            <a:r>
              <a:rPr lang="en-US" altLang="zh-CN" sz="2000" b="1" dirty="0" smtClean="0">
                <a:latin typeface="楷体" pitchFamily="49" charset="-122"/>
                <a:ea typeface="楷体" pitchFamily="49" charset="-122"/>
              </a:rPr>
              <a:t>1</a:t>
            </a:r>
            <a:r>
              <a:rPr lang="zh-CN" altLang="zh-CN" sz="2000" b="1" dirty="0" smtClean="0">
                <a:latin typeface="楷体" pitchFamily="49" charset="-122"/>
                <a:ea typeface="楷体" pitchFamily="49" charset="-122"/>
              </a:rPr>
              <a:t>）自学考试外语（英语、日语）成绩达到</a:t>
            </a:r>
            <a:r>
              <a:rPr lang="en-US" altLang="zh-CN" sz="2000" b="1" dirty="0" smtClean="0">
                <a:solidFill>
                  <a:srgbClr val="FF0000"/>
                </a:solidFill>
                <a:latin typeface="楷体" pitchFamily="49" charset="-122"/>
                <a:ea typeface="楷体" pitchFamily="49" charset="-122"/>
              </a:rPr>
              <a:t>70</a:t>
            </a:r>
            <a:r>
              <a:rPr lang="zh-CN" altLang="zh-CN" sz="2000" b="1" dirty="0" smtClean="0">
                <a:solidFill>
                  <a:srgbClr val="FF0000"/>
                </a:solidFill>
                <a:latin typeface="楷体" pitchFamily="49" charset="-122"/>
                <a:ea typeface="楷体" pitchFamily="49" charset="-122"/>
              </a:rPr>
              <a:t>分</a:t>
            </a:r>
            <a:r>
              <a:rPr lang="zh-CN" altLang="zh-CN" sz="2000" b="1" dirty="0" smtClean="0">
                <a:latin typeface="楷体" pitchFamily="49" charset="-122"/>
                <a:ea typeface="楷体" pitchFamily="49" charset="-122"/>
              </a:rPr>
              <a:t>以上（含）；免考外语者，大学外语</a:t>
            </a:r>
            <a:r>
              <a:rPr lang="en-US" altLang="zh-CN" sz="2000" b="1" dirty="0" smtClean="0">
                <a:latin typeface="楷体" pitchFamily="49" charset="-122"/>
                <a:ea typeface="楷体" pitchFamily="49" charset="-122"/>
              </a:rPr>
              <a:t>II</a:t>
            </a:r>
            <a:r>
              <a:rPr lang="zh-CN" altLang="zh-CN" sz="2000" b="1" dirty="0" smtClean="0">
                <a:latin typeface="楷体" pitchFamily="49" charset="-122"/>
                <a:ea typeface="楷体" pitchFamily="49" charset="-122"/>
              </a:rPr>
              <a:t>以上的成绩需达</a:t>
            </a:r>
            <a:r>
              <a:rPr lang="en-US" altLang="zh-CN" sz="2000" b="1" dirty="0" smtClean="0">
                <a:latin typeface="楷体" pitchFamily="49" charset="-122"/>
                <a:ea typeface="楷体" pitchFamily="49" charset="-122"/>
              </a:rPr>
              <a:t>70</a:t>
            </a:r>
            <a:r>
              <a:rPr lang="zh-CN" altLang="zh-CN" sz="2000" b="1" dirty="0" smtClean="0">
                <a:latin typeface="楷体" pitchFamily="49" charset="-122"/>
                <a:ea typeface="楷体" pitchFamily="49" charset="-122"/>
              </a:rPr>
              <a:t>分以上</a:t>
            </a:r>
            <a:r>
              <a:rPr lang="zh-CN" altLang="en-US" sz="2000" b="1" dirty="0" smtClean="0">
                <a:latin typeface="楷体" pitchFamily="49" charset="-122"/>
                <a:ea typeface="楷体" pitchFamily="49" charset="-122"/>
              </a:rPr>
              <a:t>（一专成绩单）</a:t>
            </a:r>
            <a:r>
              <a:rPr lang="zh-CN" altLang="zh-CN" sz="2000" b="1" dirty="0" smtClean="0">
                <a:latin typeface="楷体" pitchFamily="49" charset="-122"/>
                <a:ea typeface="楷体" pitchFamily="49" charset="-122"/>
              </a:rPr>
              <a:t>。</a:t>
            </a:r>
          </a:p>
          <a:p>
            <a:r>
              <a:rPr lang="zh-CN" altLang="zh-CN" sz="2000" b="1" dirty="0" smtClean="0">
                <a:latin typeface="楷体" pitchFamily="49" charset="-122"/>
                <a:ea typeface="楷体" pitchFamily="49" charset="-122"/>
              </a:rPr>
              <a:t>（</a:t>
            </a:r>
            <a:r>
              <a:rPr lang="en-US" altLang="zh-CN" sz="2000" b="1" dirty="0" smtClean="0">
                <a:latin typeface="楷体" pitchFamily="49" charset="-122"/>
                <a:ea typeface="楷体" pitchFamily="49" charset="-122"/>
              </a:rPr>
              <a:t>2</a:t>
            </a:r>
            <a:r>
              <a:rPr lang="zh-CN" altLang="zh-CN" sz="2000" b="1" dirty="0" smtClean="0">
                <a:latin typeface="楷体" pitchFamily="49" charset="-122"/>
                <a:ea typeface="楷体" pitchFamily="49" charset="-122"/>
              </a:rPr>
              <a:t>）非英语专业考生获得大学英语四、六级合格证书（</a:t>
            </a:r>
            <a:r>
              <a:rPr lang="en-US" altLang="zh-CN" sz="2000" b="1" dirty="0" smtClean="0">
                <a:latin typeface="楷体" pitchFamily="49" charset="-122"/>
                <a:ea typeface="楷体" pitchFamily="49" charset="-122"/>
              </a:rPr>
              <a:t>2005</a:t>
            </a:r>
            <a:r>
              <a:rPr lang="zh-CN" altLang="zh-CN" sz="2000" b="1" dirty="0" smtClean="0">
                <a:latin typeface="楷体" pitchFamily="49" charset="-122"/>
                <a:ea typeface="楷体" pitchFamily="49" charset="-122"/>
              </a:rPr>
              <a:t>年</a:t>
            </a:r>
            <a:r>
              <a:rPr lang="en-US" altLang="zh-CN" sz="2000" b="1" dirty="0" smtClean="0">
                <a:latin typeface="楷体" pitchFamily="49" charset="-122"/>
                <a:ea typeface="楷体" pitchFamily="49" charset="-122"/>
              </a:rPr>
              <a:t>6</a:t>
            </a:r>
            <a:r>
              <a:rPr lang="zh-CN" altLang="zh-CN" sz="2000" b="1" dirty="0" smtClean="0">
                <a:latin typeface="楷体" pitchFamily="49" charset="-122"/>
                <a:ea typeface="楷体" pitchFamily="49" charset="-122"/>
              </a:rPr>
              <a:t>月之前取得的合格证书），且在省学位办规定的有效期限内； </a:t>
            </a:r>
            <a:endParaRPr lang="en-US" altLang="zh-CN" sz="2000" b="1" dirty="0" smtClean="0">
              <a:latin typeface="楷体" pitchFamily="49" charset="-122"/>
              <a:ea typeface="楷体" pitchFamily="49" charset="-122"/>
            </a:endParaRPr>
          </a:p>
          <a:p>
            <a:r>
              <a:rPr lang="zh-CN" altLang="zh-CN" sz="2000" b="1" dirty="0" smtClean="0">
                <a:latin typeface="楷体" pitchFamily="49" charset="-122"/>
                <a:ea typeface="楷体" pitchFamily="49" charset="-122"/>
              </a:rPr>
              <a:t>（</a:t>
            </a:r>
            <a:r>
              <a:rPr lang="en-US" altLang="zh-CN" sz="2000" b="1" dirty="0" smtClean="0">
                <a:latin typeface="楷体" pitchFamily="49" charset="-122"/>
                <a:ea typeface="楷体" pitchFamily="49" charset="-122"/>
              </a:rPr>
              <a:t>3</a:t>
            </a:r>
            <a:r>
              <a:rPr lang="zh-CN" altLang="zh-CN" sz="2000" b="1" dirty="0" smtClean="0">
                <a:latin typeface="楷体" pitchFamily="49" charset="-122"/>
                <a:ea typeface="楷体" pitchFamily="49" charset="-122"/>
              </a:rPr>
              <a:t>）</a:t>
            </a:r>
            <a:r>
              <a:rPr lang="zh-CN" altLang="zh-CN" sz="2000" b="1" dirty="0">
                <a:latin typeface="楷体" pitchFamily="49" charset="-122"/>
                <a:ea typeface="楷体" pitchFamily="49" charset="-122"/>
              </a:rPr>
              <a:t>获得全国英语等级考试（</a:t>
            </a:r>
            <a:r>
              <a:rPr lang="en-US" altLang="zh-CN" sz="2000" b="1" dirty="0">
                <a:latin typeface="楷体" pitchFamily="49" charset="-122"/>
                <a:ea typeface="楷体" pitchFamily="49" charset="-122"/>
              </a:rPr>
              <a:t>PETS</a:t>
            </a:r>
            <a:r>
              <a:rPr lang="zh-CN" altLang="zh-CN" sz="2000" b="1" dirty="0">
                <a:latin typeface="楷体" pitchFamily="49" charset="-122"/>
                <a:ea typeface="楷体" pitchFamily="49" charset="-122"/>
              </a:rPr>
              <a:t>）三级及以上证书（或笔试部分成绩合格）</a:t>
            </a:r>
          </a:p>
          <a:p>
            <a:pPr>
              <a:lnSpc>
                <a:spcPct val="120000"/>
              </a:lnSpc>
              <a:spcBef>
                <a:spcPct val="0"/>
              </a:spcBef>
              <a:buNone/>
            </a:pPr>
            <a:endParaRPr lang="zh-CN" altLang="en-US" sz="2400" dirty="0">
              <a:solidFill>
                <a:srgbClr val="333333"/>
              </a:solidFill>
              <a:latin typeface="楷体" pitchFamily="49" charset="-122"/>
              <a:ea typeface="楷体" pitchFamily="49" charset="-122"/>
              <a:sym typeface="微软雅黑" panose="020B0503020204020204" pitchFamily="34" charset="-122"/>
            </a:endParaRPr>
          </a:p>
        </p:txBody>
      </p:sp>
      <p:cxnSp>
        <p:nvCxnSpPr>
          <p:cNvPr id="26" name="直接连接符 25"/>
          <p:cNvCxnSpPr/>
          <p:nvPr/>
        </p:nvCxnSpPr>
        <p:spPr>
          <a:xfrm flipV="1">
            <a:off x="4047367" y="5574321"/>
            <a:ext cx="5366755" cy="29252"/>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矩形 47"/>
          <p:cNvSpPr>
            <a:spLocks noChangeArrowheads="1"/>
          </p:cNvSpPr>
          <p:nvPr/>
        </p:nvSpPr>
        <p:spPr bwMode="auto">
          <a:xfrm>
            <a:off x="3773048" y="5574321"/>
            <a:ext cx="6666352" cy="53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597" tIns="44799" rIns="89597" bIns="4479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zh-CN" sz="2800" b="1" dirty="0" smtClean="0">
                <a:latin typeface="楷体" pitchFamily="49" charset="-122"/>
                <a:ea typeface="楷体" pitchFamily="49" charset="-122"/>
              </a:rPr>
              <a:t>毕业论文成绩达到</a:t>
            </a:r>
            <a:r>
              <a:rPr lang="zh-CN" altLang="zh-CN" sz="2800" b="1" dirty="0" smtClean="0">
                <a:solidFill>
                  <a:srgbClr val="FF0000"/>
                </a:solidFill>
                <a:latin typeface="楷体" pitchFamily="49" charset="-122"/>
                <a:ea typeface="楷体" pitchFamily="49" charset="-122"/>
              </a:rPr>
              <a:t>良好</a:t>
            </a:r>
            <a:r>
              <a:rPr lang="zh-CN" altLang="zh-CN" sz="2800" b="1" dirty="0" smtClean="0">
                <a:latin typeface="楷体" pitchFamily="49" charset="-122"/>
                <a:ea typeface="楷体" pitchFamily="49" charset="-122"/>
              </a:rPr>
              <a:t>以上（含）</a:t>
            </a:r>
            <a:endParaRPr lang="zh-CN" altLang="en-US" sz="2800" b="1" dirty="0">
              <a:latin typeface="楷体" pitchFamily="49" charset="-122"/>
              <a:ea typeface="楷体" pitchFamily="49" charset="-122"/>
              <a:sym typeface="微软雅黑" panose="020B0503020204020204" pitchFamily="34" charset="-122"/>
            </a:endParaRPr>
          </a:p>
        </p:txBody>
      </p:sp>
      <p:sp>
        <p:nvSpPr>
          <p:cNvPr id="28" name="椭圆 27"/>
          <p:cNvSpPr/>
          <p:nvPr/>
        </p:nvSpPr>
        <p:spPr>
          <a:xfrm>
            <a:off x="2881437" y="2511851"/>
            <a:ext cx="565053" cy="565213"/>
          </a:xfrm>
          <a:prstGeom prst="ellipse">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Impact" panose="020B0806030902050204" pitchFamily="34" charset="0"/>
                <a:ea typeface="微软雅黑" panose="020B0503020204020204" pitchFamily="34" charset="-122"/>
              </a:rPr>
              <a:t>1</a:t>
            </a:r>
            <a:endParaRPr lang="zh-CN" altLang="en-US" sz="1600" dirty="0">
              <a:latin typeface="Impact" panose="020B0806030902050204" pitchFamily="34" charset="0"/>
              <a:ea typeface="微软雅黑" panose="020B0503020204020204" pitchFamily="34" charset="-122"/>
            </a:endParaRPr>
          </a:p>
        </p:txBody>
      </p:sp>
      <p:sp>
        <p:nvSpPr>
          <p:cNvPr id="29" name="椭圆 28"/>
          <p:cNvSpPr/>
          <p:nvPr/>
        </p:nvSpPr>
        <p:spPr>
          <a:xfrm>
            <a:off x="2872970" y="3463018"/>
            <a:ext cx="565053" cy="565213"/>
          </a:xfrm>
          <a:prstGeom prst="ellipse">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Impact" panose="020B0806030902050204" pitchFamily="34" charset="0"/>
                <a:ea typeface="微软雅黑" panose="020B0503020204020204" pitchFamily="34" charset="-122"/>
              </a:rPr>
              <a:t>2</a:t>
            </a:r>
            <a:endParaRPr lang="zh-CN" altLang="en-US" sz="2000" dirty="0">
              <a:latin typeface="Impact" panose="020B0806030902050204" pitchFamily="34" charset="0"/>
              <a:ea typeface="微软雅黑" panose="020B0503020204020204" pitchFamily="34" charset="-122"/>
            </a:endParaRPr>
          </a:p>
        </p:txBody>
      </p:sp>
      <p:sp>
        <p:nvSpPr>
          <p:cNvPr id="30" name="椭圆 29"/>
          <p:cNvSpPr/>
          <p:nvPr/>
        </p:nvSpPr>
        <p:spPr>
          <a:xfrm>
            <a:off x="2856037" y="5574321"/>
            <a:ext cx="565053" cy="565213"/>
          </a:xfrm>
          <a:prstGeom prst="ellipse">
            <a:avLst/>
          </a:prstGeom>
          <a:solidFill>
            <a:srgbClr val="2E81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Impact" panose="020B0806030902050204" pitchFamily="34" charset="0"/>
                <a:ea typeface="微软雅黑" panose="020B0503020204020204" pitchFamily="34" charset="-122"/>
              </a:rPr>
              <a:t>3</a:t>
            </a:r>
            <a:endParaRPr lang="zh-CN" altLang="en-US" sz="1600" dirty="0">
              <a:latin typeface="Impact" panose="020B0806030902050204" pitchFamily="34" charset="0"/>
              <a:ea typeface="微软雅黑" panose="020B0503020204020204" pitchFamily="34" charset="-122"/>
            </a:endParaRPr>
          </a:p>
        </p:txBody>
      </p:sp>
      <p:sp>
        <p:nvSpPr>
          <p:cNvPr id="20" name="灯片编号占位符 19"/>
          <p:cNvSpPr>
            <a:spLocks noGrp="1"/>
          </p:cNvSpPr>
          <p:nvPr>
            <p:ph type="sldNum" sz="quarter" idx="12"/>
          </p:nvPr>
        </p:nvSpPr>
        <p:spPr/>
        <p:txBody>
          <a:bodyPr/>
          <a:lstStyle/>
          <a:p>
            <a:fld id="{5A873971-3151-479D-A2F3-0E7DC3B3DC13}" type="slidenum">
              <a:rPr lang="zh-CN" altLang="en-US" smtClean="0"/>
              <a:pPr/>
              <a:t>27</a:t>
            </a:fld>
            <a:endParaRPr lang="zh-CN" altLang="en-US"/>
          </a:p>
        </p:txBody>
      </p:sp>
      <p:sp>
        <p:nvSpPr>
          <p:cNvPr id="21" name="矩形 47"/>
          <p:cNvSpPr>
            <a:spLocks noChangeArrowheads="1"/>
          </p:cNvSpPr>
          <p:nvPr/>
        </p:nvSpPr>
        <p:spPr bwMode="auto">
          <a:xfrm>
            <a:off x="4047367" y="6265689"/>
            <a:ext cx="5262385" cy="60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597" tIns="44799" rIns="89597" bIns="44799">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2800" b="1" dirty="0" smtClean="0">
                <a:latin typeface="华文楷体" pitchFamily="2" charset="-122"/>
                <a:ea typeface="华文楷体" pitchFamily="2" charset="-122"/>
              </a:rPr>
              <a:t>申报规定以当年校申报通知为准。</a:t>
            </a:r>
            <a:endParaRPr lang="zh-CN" altLang="en-US" sz="2800" b="1" dirty="0">
              <a:latin typeface="华文楷体" pitchFamily="2" charset="-122"/>
              <a:ea typeface="华文楷体" pitchFamily="2" charset="-122"/>
              <a:sym typeface="微软雅黑" panose="020B0503020204020204" pitchFamily="34" charset="-122"/>
            </a:endParaRPr>
          </a:p>
        </p:txBody>
      </p:sp>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grpSp>
        <p:nvGrpSpPr>
          <p:cNvPr id="2" name="Group 123"/>
          <p:cNvGrpSpPr/>
          <p:nvPr/>
        </p:nvGrpSpPr>
        <p:grpSpPr>
          <a:xfrm>
            <a:off x="477571" y="3143915"/>
            <a:ext cx="1529030" cy="1809086"/>
            <a:chOff x="7170738" y="4168775"/>
            <a:chExt cx="817563" cy="620713"/>
          </a:xfrm>
          <a:solidFill>
            <a:srgbClr val="2E8102"/>
          </a:solidFill>
        </p:grpSpPr>
        <p:sp>
          <p:nvSpPr>
            <p:cNvPr id="120" name="Freeform 14"/>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solidFill>
                  <a:srgbClr val="0000FF"/>
                </a:solidFill>
              </a:endParaRPr>
            </a:p>
          </p:txBody>
        </p:sp>
        <p:sp>
          <p:nvSpPr>
            <p:cNvPr id="121" name="Rectangle 15"/>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05" tIns="44803" rIns="89605" bIns="44803" numCol="1" anchor="t" anchorCtr="0" compatLnSpc="1"/>
            <a:lstStyle/>
            <a:p>
              <a:endParaRPr lang="id-ID" sz="1300">
                <a:solidFill>
                  <a:srgbClr val="0000FF"/>
                </a:solidFill>
              </a:endParaRPr>
            </a:p>
          </p:txBody>
        </p:sp>
        <p:sp>
          <p:nvSpPr>
            <p:cNvPr id="122" name="Oval 16"/>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solidFill>
                  <a:srgbClr val="0000FF"/>
                </a:solidFill>
              </a:endParaRPr>
            </a:p>
          </p:txBody>
        </p:sp>
        <p:sp>
          <p:nvSpPr>
            <p:cNvPr id="123" name="Freeform 17"/>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solidFill>
                  <a:srgbClr val="0000FF"/>
                </a:solidFill>
              </a:endParaRPr>
            </a:p>
          </p:txBody>
        </p:sp>
        <p:sp>
          <p:nvSpPr>
            <p:cNvPr id="124" name="Freeform 18"/>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solidFill>
                  <a:srgbClr val="0000FF"/>
                </a:solidFill>
              </a:endParaRPr>
            </a:p>
          </p:txBody>
        </p:sp>
        <p:sp>
          <p:nvSpPr>
            <p:cNvPr id="125" name="Freeform 19"/>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89605" tIns="44803" rIns="89605" bIns="44803" numCol="1" anchor="t" anchorCtr="0" compatLnSpc="1"/>
            <a:lstStyle/>
            <a:p>
              <a:endParaRPr lang="id-ID" sz="1300">
                <a:solidFill>
                  <a:srgbClr val="0000FF"/>
                </a:solidFill>
              </a:endParaRPr>
            </a:p>
          </p:txBody>
        </p:sp>
      </p:grpSp>
      <p:sp>
        <p:nvSpPr>
          <p:cNvPr id="127" name="矩形 126"/>
          <p:cNvSpPr/>
          <p:nvPr/>
        </p:nvSpPr>
        <p:spPr>
          <a:xfrm>
            <a:off x="1281825" y="441651"/>
            <a:ext cx="3467616" cy="584775"/>
          </a:xfrm>
          <a:prstGeom prst="rect">
            <a:avLst/>
          </a:prstGeom>
        </p:spPr>
        <p:txBody>
          <a:bodyPr wrap="none">
            <a:spAutoFit/>
          </a:bodyPr>
          <a:lstStyle/>
          <a:p>
            <a:r>
              <a:rPr lang="zh-CN" altLang="en-US" sz="3200" b="1" dirty="0">
                <a:solidFill>
                  <a:srgbClr val="0066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学位授予管理规定</a:t>
            </a:r>
          </a:p>
        </p:txBody>
      </p:sp>
      <p:sp>
        <p:nvSpPr>
          <p:cNvPr id="95233" name="Rectangle 1"/>
          <p:cNvSpPr>
            <a:spLocks noChangeArrowheads="1"/>
          </p:cNvSpPr>
          <p:nvPr/>
        </p:nvSpPr>
        <p:spPr bwMode="auto">
          <a:xfrm>
            <a:off x="1617133" y="1369905"/>
            <a:ext cx="9736669"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52400" algn="l" defTabSz="914400" rtl="0" eaLnBrk="1" fontAlgn="base" latinLnBrk="0" hangingPunct="1">
              <a:lnSpc>
                <a:spcPct val="100000"/>
              </a:lnSpc>
              <a:spcBef>
                <a:spcPct val="0"/>
              </a:spcBef>
              <a:spcAft>
                <a:spcPct val="0"/>
              </a:spcAft>
              <a:buClrTx/>
              <a:buSzTx/>
              <a:buFontTx/>
              <a:buNone/>
              <a:tabLst/>
            </a:pPr>
            <a:r>
              <a:rPr lang="zh-CN" altLang="en-US" sz="3200" b="1" dirty="0" smtClean="0">
                <a:latin typeface="楷体" pitchFamily="49" charset="-122"/>
                <a:ea typeface="楷体" pitchFamily="49" charset="-122"/>
                <a:cs typeface="Times New Roman" pitchFamily="18" charset="0"/>
              </a:rPr>
              <a:t>    二学历</a:t>
            </a:r>
            <a:r>
              <a:rPr kumimoji="0" lang="zh-CN" sz="3200" b="1" i="0" u="none" strike="noStrike" cap="none" normalizeH="0" baseline="0" dirty="0" smtClean="0">
                <a:ln>
                  <a:noFill/>
                </a:ln>
                <a:solidFill>
                  <a:schemeClr val="tx1"/>
                </a:solidFill>
                <a:effectLst/>
                <a:latin typeface="楷体" pitchFamily="49" charset="-122"/>
                <a:ea typeface="楷体" pitchFamily="49" charset="-122"/>
                <a:cs typeface="Times New Roman" pitchFamily="18" charset="0"/>
              </a:rPr>
              <a:t>考试作弊者</a:t>
            </a:r>
            <a:r>
              <a:rPr kumimoji="0" lang="zh-CN" altLang="en-US" sz="3200" b="1" i="0" u="none" strike="noStrike" cap="none" normalizeH="0" baseline="0" dirty="0" smtClean="0">
                <a:ln>
                  <a:noFill/>
                </a:ln>
                <a:solidFill>
                  <a:schemeClr val="tx1"/>
                </a:solidFill>
                <a:effectLst/>
                <a:latin typeface="楷体" pitchFamily="49" charset="-122"/>
                <a:ea typeface="楷体" pitchFamily="49" charset="-122"/>
                <a:cs typeface="Times New Roman" pitchFamily="18" charset="0"/>
              </a:rPr>
              <a:t>，取消</a:t>
            </a:r>
            <a:r>
              <a:rPr kumimoji="0" lang="zh-CN" sz="3200" b="1" i="0" u="none" strike="noStrike" cap="none" normalizeH="0" baseline="0" dirty="0" smtClean="0">
                <a:ln>
                  <a:noFill/>
                </a:ln>
                <a:solidFill>
                  <a:schemeClr val="tx1"/>
                </a:solidFill>
                <a:effectLst/>
                <a:latin typeface="楷体" pitchFamily="49" charset="-122"/>
                <a:ea typeface="楷体" pitchFamily="49" charset="-122"/>
                <a:cs typeface="Times New Roman" pitchFamily="18" charset="0"/>
              </a:rPr>
              <a:t>学士学位</a:t>
            </a:r>
            <a:r>
              <a:rPr kumimoji="0" lang="zh-CN" altLang="en-US" sz="3200" b="1" i="0" u="none" strike="noStrike" cap="none" normalizeH="0" baseline="0" dirty="0" smtClean="0">
                <a:ln>
                  <a:noFill/>
                </a:ln>
                <a:solidFill>
                  <a:schemeClr val="tx1"/>
                </a:solidFill>
                <a:effectLst/>
                <a:latin typeface="楷体" pitchFamily="49" charset="-122"/>
                <a:ea typeface="楷体" pitchFamily="49" charset="-122"/>
                <a:cs typeface="Times New Roman" pitchFamily="18" charset="0"/>
              </a:rPr>
              <a:t>授予资格</a:t>
            </a:r>
            <a:r>
              <a:rPr kumimoji="0" lang="zh-CN" sz="3200" b="1" i="0" u="none" strike="noStrike" cap="none" normalizeH="0" baseline="0" dirty="0" smtClean="0">
                <a:ln>
                  <a:noFill/>
                </a:ln>
                <a:solidFill>
                  <a:schemeClr val="tx1"/>
                </a:solidFill>
                <a:effectLst/>
                <a:latin typeface="楷体" pitchFamily="49" charset="-122"/>
                <a:ea typeface="楷体" pitchFamily="49" charset="-122"/>
                <a:cs typeface="Times New Roman" pitchFamily="18" charset="0"/>
              </a:rPr>
              <a:t>。</a:t>
            </a:r>
            <a:endParaRPr lang="en-US" altLang="zh-CN" sz="1400" dirty="0" smtClean="0">
              <a:latin typeface="Arial" pitchFamily="34" charset="0"/>
              <a:ea typeface="宋体" pitchFamily="2" charset="-122"/>
              <a:cs typeface="Times New Roman" pitchFamily="18" charset="0"/>
            </a:endParaRPr>
          </a:p>
          <a:p>
            <a:pPr marL="0" marR="0" lvl="0" indent="152400" algn="l" defTabSz="914400" rtl="0" eaLnBrk="1" fontAlgn="base" latinLnBrk="0" hangingPunct="1">
              <a:lnSpc>
                <a:spcPct val="100000"/>
              </a:lnSpc>
              <a:spcBef>
                <a:spcPct val="0"/>
              </a:spcBef>
              <a:spcAft>
                <a:spcPct val="0"/>
              </a:spcAft>
              <a:buClrTx/>
              <a:buSzTx/>
              <a:buFontTx/>
              <a:buNone/>
              <a:tabLst/>
            </a:pPr>
            <a:r>
              <a:rPr lang="zh-CN" altLang="en-US" sz="3200" b="1" dirty="0" smtClean="0">
                <a:latin typeface="楷体" pitchFamily="49" charset="-122"/>
                <a:ea typeface="楷体" pitchFamily="49" charset="-122"/>
                <a:cs typeface="Times New Roman" pitchFamily="18" charset="0"/>
              </a:rPr>
              <a:t>    符合上述条件者，</a:t>
            </a:r>
            <a:r>
              <a:rPr kumimoji="0" lang="zh-CN" sz="3200" b="1" i="0" u="none" strike="noStrike" cap="none" normalizeH="0" baseline="0" dirty="0" smtClean="0">
                <a:ln>
                  <a:noFill/>
                </a:ln>
                <a:solidFill>
                  <a:schemeClr val="tx1"/>
                </a:solidFill>
                <a:effectLst/>
                <a:latin typeface="楷体" pitchFamily="49" charset="-122"/>
                <a:ea typeface="楷体" pitchFamily="49" charset="-122"/>
                <a:cs typeface="Times New Roman" pitchFamily="18" charset="0"/>
              </a:rPr>
              <a:t>可在毕业之日起</a:t>
            </a:r>
            <a:r>
              <a:rPr kumimoji="0" lang="zh-CN" sz="3200" b="1" i="0" u="none" strike="noStrike" cap="none" normalizeH="0" baseline="0" dirty="0" smtClean="0">
                <a:ln>
                  <a:noFill/>
                </a:ln>
                <a:solidFill>
                  <a:srgbClr val="FF0000"/>
                </a:solidFill>
                <a:effectLst/>
                <a:latin typeface="楷体" pitchFamily="49" charset="-122"/>
                <a:ea typeface="楷体" pitchFamily="49" charset="-122"/>
                <a:cs typeface="Times New Roman" pitchFamily="18" charset="0"/>
              </a:rPr>
              <a:t>一年内</a:t>
            </a:r>
            <a:r>
              <a:rPr kumimoji="0" lang="zh-CN" sz="3200" b="1" i="0" u="none" strike="noStrike" cap="none" normalizeH="0" baseline="0" dirty="0" smtClean="0">
                <a:ln>
                  <a:noFill/>
                </a:ln>
                <a:solidFill>
                  <a:schemeClr val="tx1"/>
                </a:solidFill>
                <a:effectLst/>
                <a:latin typeface="楷体" pitchFamily="49" charset="-122"/>
                <a:ea typeface="楷体" pitchFamily="49" charset="-122"/>
                <a:cs typeface="Times New Roman" pitchFamily="18" charset="0"/>
              </a:rPr>
              <a:t>申请授予学士学位。 逾期视为自动放弃。</a:t>
            </a:r>
            <a:r>
              <a:rPr lang="en-US" altLang="zh-CN" sz="3200" b="1" dirty="0" smtClean="0">
                <a:latin typeface="楷体" pitchFamily="49" charset="-122"/>
                <a:ea typeface="楷体" pitchFamily="49" charset="-122"/>
                <a:cs typeface="Times New Roman" pitchFamily="18" charset="0"/>
              </a:rPr>
              <a:t>    </a:t>
            </a:r>
            <a:endParaRPr kumimoji="0" lang="zh-CN" sz="4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21" name="标题 11"/>
          <p:cNvSpPr txBox="1"/>
          <p:nvPr/>
        </p:nvSpPr>
        <p:spPr>
          <a:xfrm>
            <a:off x="2531533" y="3247516"/>
            <a:ext cx="8585199" cy="2340485"/>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zh-CN" altLang="en-US" sz="2800" b="1" dirty="0" smtClean="0">
                <a:latin typeface="黑体" pitchFamily="49" charset="-122"/>
                <a:ea typeface="黑体" pitchFamily="49" charset="-122"/>
              </a:rPr>
              <a:t>第一次</a:t>
            </a:r>
            <a:r>
              <a:rPr lang="en-US" altLang="zh-CN" sz="2800" b="1" dirty="0" smtClean="0">
                <a:latin typeface="黑体" pitchFamily="49" charset="-122"/>
                <a:ea typeface="黑体" pitchFamily="49" charset="-122"/>
              </a:rPr>
              <a:t>: </a:t>
            </a:r>
            <a:r>
              <a:rPr lang="zh-CN" altLang="en-US" sz="2800" b="1" dirty="0" smtClean="0">
                <a:latin typeface="黑体" pitchFamily="49" charset="-122"/>
                <a:ea typeface="黑体" pitchFamily="49" charset="-122"/>
              </a:rPr>
              <a:t>上半年</a:t>
            </a:r>
            <a:r>
              <a:rPr lang="en-US" altLang="zh-CN" sz="2800" b="1" dirty="0" smtClean="0">
                <a:latin typeface="黑体" pitchFamily="49" charset="-122"/>
                <a:ea typeface="黑体" pitchFamily="49" charset="-122"/>
              </a:rPr>
              <a:t>(5-6</a:t>
            </a:r>
            <a:r>
              <a:rPr lang="zh-CN" altLang="en-US" sz="2800" b="1" dirty="0" smtClean="0">
                <a:latin typeface="黑体" pitchFamily="49" charset="-122"/>
                <a:ea typeface="黑体" pitchFamily="49" charset="-122"/>
              </a:rPr>
              <a:t>月</a:t>
            </a:r>
            <a:r>
              <a:rPr lang="en-US" altLang="zh-CN" sz="2800" b="1" dirty="0" smtClean="0">
                <a:latin typeface="黑体" pitchFamily="49" charset="-122"/>
                <a:ea typeface="黑体" pitchFamily="49" charset="-122"/>
              </a:rPr>
              <a:t>)</a:t>
            </a:r>
            <a:r>
              <a:rPr lang="zh-CN" altLang="en-US" sz="2800" b="1" dirty="0" smtClean="0">
                <a:latin typeface="黑体" pitchFamily="49" charset="-122"/>
                <a:ea typeface="黑体" pitchFamily="49" charset="-122"/>
              </a:rPr>
              <a:t>申报学位，</a:t>
            </a:r>
            <a:r>
              <a:rPr lang="en-US" altLang="zh-CN" sz="2800" b="1" dirty="0" smtClean="0">
                <a:latin typeface="黑体" pitchFamily="49" charset="-122"/>
                <a:ea typeface="黑体" pitchFamily="49" charset="-122"/>
              </a:rPr>
              <a:t>7</a:t>
            </a:r>
            <a:r>
              <a:rPr lang="zh-CN" altLang="en-US" sz="2800" b="1" dirty="0" smtClean="0">
                <a:latin typeface="黑体" pitchFamily="49" charset="-122"/>
                <a:ea typeface="黑体" pitchFamily="49" charset="-122"/>
              </a:rPr>
              <a:t>月发颁发学位证书。</a:t>
            </a:r>
            <a:endParaRPr lang="en-US" altLang="zh-CN" sz="2800" b="1" dirty="0" smtClean="0">
              <a:latin typeface="黑体" pitchFamily="49" charset="-122"/>
              <a:ea typeface="黑体" pitchFamily="49" charset="-122"/>
            </a:endParaRPr>
          </a:p>
          <a:p>
            <a:pPr algn="l">
              <a:lnSpc>
                <a:spcPct val="150000"/>
              </a:lnSpc>
            </a:pPr>
            <a:r>
              <a:rPr lang="zh-CN" altLang="en-US" sz="2800" b="1" dirty="0" smtClean="0">
                <a:latin typeface="黑体" pitchFamily="49" charset="-122"/>
                <a:ea typeface="黑体" pitchFamily="49" charset="-122"/>
              </a:rPr>
              <a:t>第二次：下半年</a:t>
            </a:r>
            <a:r>
              <a:rPr lang="en-US" altLang="zh-CN" sz="2800" b="1" dirty="0" smtClean="0">
                <a:latin typeface="黑体" pitchFamily="49" charset="-122"/>
                <a:ea typeface="黑体" pitchFamily="49" charset="-122"/>
              </a:rPr>
              <a:t>(</a:t>
            </a:r>
            <a:r>
              <a:rPr lang="zh-CN" altLang="en-US" sz="2800" b="1" dirty="0" smtClean="0">
                <a:latin typeface="黑体" pitchFamily="49" charset="-122"/>
                <a:ea typeface="黑体" pitchFamily="49" charset="-122"/>
              </a:rPr>
              <a:t>约</a:t>
            </a:r>
            <a:r>
              <a:rPr lang="en-US" altLang="zh-CN" sz="2800" b="1" dirty="0" smtClean="0">
                <a:latin typeface="黑体" pitchFamily="49" charset="-122"/>
                <a:ea typeface="黑体" pitchFamily="49" charset="-122"/>
              </a:rPr>
              <a:t>10</a:t>
            </a:r>
            <a:r>
              <a:rPr lang="zh-CN" altLang="en-US" sz="2800" b="1" dirty="0" smtClean="0">
                <a:latin typeface="黑体" pitchFamily="49" charset="-122"/>
                <a:ea typeface="黑体" pitchFamily="49" charset="-122"/>
              </a:rPr>
              <a:t>月</a:t>
            </a:r>
            <a:r>
              <a:rPr lang="en-US" altLang="zh-CN" sz="2800" b="1" dirty="0" smtClean="0">
                <a:latin typeface="黑体" pitchFamily="49" charset="-122"/>
                <a:ea typeface="黑体" pitchFamily="49" charset="-122"/>
              </a:rPr>
              <a:t>)</a:t>
            </a:r>
            <a:r>
              <a:rPr lang="zh-CN" altLang="en-US" sz="2800" b="1" dirty="0" smtClean="0">
                <a:latin typeface="黑体" pitchFamily="49" charset="-122"/>
                <a:ea typeface="黑体" pitchFamily="49" charset="-122"/>
              </a:rPr>
              <a:t>申报学位，约年底颁发学位证书。 </a:t>
            </a:r>
            <a:endParaRPr lang="en-US" altLang="zh-CN" sz="2800" b="1" dirty="0" smtClean="0">
              <a:latin typeface="黑体" pitchFamily="49" charset="-122"/>
              <a:ea typeface="黑体" pitchFamily="49" charset="-122"/>
            </a:endParaRPr>
          </a:p>
          <a:p>
            <a:pPr algn="l">
              <a:lnSpc>
                <a:spcPct val="150000"/>
              </a:lnSpc>
            </a:pPr>
            <a:endParaRPr lang="en-US" altLang="zh-CN" sz="2800" b="1" dirty="0" smtClean="0">
              <a:latin typeface="黑体" pitchFamily="49" charset="-122"/>
              <a:ea typeface="黑体" pitchFamily="49" charset="-122"/>
            </a:endParaRPr>
          </a:p>
          <a:p>
            <a:pPr>
              <a:lnSpc>
                <a:spcPct val="150000"/>
              </a:lnSpc>
            </a:pPr>
            <a:r>
              <a:rPr lang="zh-CN" altLang="en-US" sz="2800" b="1" dirty="0" smtClean="0">
                <a:latin typeface="黑体" pitchFamily="49" charset="-122"/>
                <a:ea typeface="黑体" pitchFamily="49" charset="-122"/>
              </a:rPr>
              <a:t>学士学位评审费</a:t>
            </a:r>
            <a:r>
              <a:rPr lang="en-US" altLang="zh-CN" sz="2800" b="1" dirty="0" smtClean="0">
                <a:latin typeface="黑体" pitchFamily="49" charset="-122"/>
                <a:ea typeface="黑体" pitchFamily="49" charset="-122"/>
              </a:rPr>
              <a:t>200</a:t>
            </a:r>
            <a:r>
              <a:rPr lang="zh-CN" altLang="en-US" sz="2800" b="1" dirty="0" smtClean="0">
                <a:latin typeface="黑体" pitchFamily="49" charset="-122"/>
                <a:ea typeface="黑体" pitchFamily="49" charset="-122"/>
              </a:rPr>
              <a:t>元</a:t>
            </a:r>
            <a:r>
              <a:rPr lang="en-US" altLang="zh-CN" sz="2800" b="1" dirty="0" smtClean="0">
                <a:latin typeface="黑体" pitchFamily="49" charset="-122"/>
                <a:ea typeface="黑体" pitchFamily="49" charset="-122"/>
              </a:rPr>
              <a:t>/</a:t>
            </a:r>
            <a:r>
              <a:rPr lang="zh-CN" altLang="en-US" sz="2800" b="1" dirty="0" smtClean="0">
                <a:latin typeface="黑体" pitchFamily="49" charset="-122"/>
                <a:ea typeface="黑体" pitchFamily="49" charset="-122"/>
              </a:rPr>
              <a:t>人。（物价局文件规定）</a:t>
            </a:r>
            <a:endParaRPr lang="zh-CN" altLang="en-US" sz="1175" dirty="0">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rotWithShape="1">
          <a:blip r:embed="rId4" cstate="print"/>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
        <p:nvSpPr>
          <p:cNvPr id="14" name="灯片编号占位符 13"/>
          <p:cNvSpPr>
            <a:spLocks noGrp="1"/>
          </p:cNvSpPr>
          <p:nvPr>
            <p:ph type="sldNum" sz="quarter" idx="12"/>
          </p:nvPr>
        </p:nvSpPr>
        <p:spPr/>
        <p:txBody>
          <a:bodyPr/>
          <a:lstStyle/>
          <a:p>
            <a:fld id="{5A873971-3151-479D-A2F3-0E7DC3B3DC13}" type="slidenum">
              <a:rPr lang="zh-CN" altLang="en-US" smtClean="0"/>
              <a:pPr/>
              <a:t>28</a:t>
            </a:fld>
            <a:endParaRPr lang="zh-CN" altLang="en-US"/>
          </a:p>
        </p:txBody>
      </p:sp>
    </p:spTree>
    <p:extLst>
      <p:ext uri="{BB962C8B-B14F-4D97-AF65-F5344CB8AC3E}">
        <p14:creationId xmlns:p14="http://schemas.microsoft.com/office/powerpoint/2010/main" val="1990571947"/>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sp>
        <p:nvSpPr>
          <p:cNvPr id="15" name="文本框 43"/>
          <p:cNvSpPr txBox="1"/>
          <p:nvPr/>
        </p:nvSpPr>
        <p:spPr>
          <a:xfrm>
            <a:off x="1658435" y="2682149"/>
            <a:ext cx="2225141" cy="461665"/>
          </a:xfrm>
          <a:prstGeom prst="rect">
            <a:avLst/>
          </a:prstGeom>
          <a:noFill/>
          <a:ln w="50800">
            <a:noFill/>
          </a:ln>
        </p:spPr>
        <p:txBody>
          <a:bodyPr wrap="square" rtlCol="0" anchor="ctr">
            <a:spAutoFit/>
          </a:bodyPr>
          <a:lstStyle/>
          <a:p>
            <a:pPr algn="ctr">
              <a:lnSpc>
                <a:spcPct val="120000"/>
              </a:lnSpc>
            </a:pPr>
            <a:r>
              <a:rPr lang="zh-CN" altLang="en-US" sz="2000" b="1" dirty="0">
                <a:solidFill>
                  <a:schemeClr val="bg1"/>
                </a:solidFill>
                <a:latin typeface="Arial" panose="020B0604020202020204" pitchFamily="34" charset="0"/>
                <a:ea typeface="微软雅黑" panose="020B0503020204020204" pitchFamily="34" charset="-122"/>
                <a:cs typeface="Arial" panose="020B0604020202020204" pitchFamily="34" charset="0"/>
              </a:rPr>
              <a:t>第一季度</a:t>
            </a:r>
            <a:endParaRPr lang="zh-CN" altLang="en-US" sz="2000" b="1" baseline="-300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31" name="图片 30"/>
          <p:cNvPicPr>
            <a:picLocks noChangeAspect="1"/>
          </p:cNvPicPr>
          <p:nvPr/>
        </p:nvPicPr>
        <p:blipFill rotWithShape="1">
          <a:blip r:embed="rId4" cstate="print"/>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
        <p:nvSpPr>
          <p:cNvPr id="33" name="矩形 32"/>
          <p:cNvSpPr/>
          <p:nvPr/>
        </p:nvSpPr>
        <p:spPr>
          <a:xfrm>
            <a:off x="1266151" y="482813"/>
            <a:ext cx="1942715" cy="584775"/>
          </a:xfrm>
          <a:prstGeom prst="rect">
            <a:avLst/>
          </a:prstGeom>
        </p:spPr>
        <p:txBody>
          <a:bodyPr wrap="square">
            <a:spAutoFit/>
          </a:bodyPr>
          <a:lstStyle/>
          <a:p>
            <a:pPr algn="ctr" defTabSz="1087755"/>
            <a:r>
              <a:rPr lang="zh-CN" altLang="en-US" sz="3200" b="1" dirty="0" smtClean="0">
                <a:solidFill>
                  <a:srgbClr val="008000"/>
                </a:solidFill>
                <a:latin typeface="微软雅黑" panose="020B0503020204020204" pitchFamily="34" charset="-122"/>
                <a:ea typeface="微软雅黑" panose="020B0503020204020204" pitchFamily="34" charset="-122"/>
                <a:cs typeface="Open Sans" panose="020B0606030504020204" pitchFamily="34" charset="0"/>
              </a:rPr>
              <a:t>学位证书</a:t>
            </a:r>
            <a:endParaRPr lang="zh-CN" altLang="en-US" sz="3200" b="1" dirty="0">
              <a:solidFill>
                <a:srgbClr val="008000"/>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93186" name="Rectangle 2"/>
          <p:cNvSpPr>
            <a:spLocks noChangeArrowheads="1"/>
          </p:cNvSpPr>
          <p:nvPr/>
        </p:nvSpPr>
        <p:spPr bwMode="auto">
          <a:xfrm>
            <a:off x="0" y="59323"/>
            <a:ext cx="277640"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1" i="0" u="sng" strike="noStrike" cap="none" normalizeH="0" baseline="0" dirty="0" smtClean="0">
                <a:ln>
                  <a:noFill/>
                </a:ln>
                <a:solidFill>
                  <a:schemeClr val="tx1"/>
                </a:solidFill>
                <a:effectLst/>
                <a:latin typeface="Calibri" pitchFamily="34" charset="0"/>
                <a:ea typeface="宋体" pitchFamily="2" charset="-122"/>
                <a:cs typeface="Times New Roman" pitchFamily="18" charset="0"/>
              </a:rPr>
              <a:t>  </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10" name="圆角矩形 9"/>
          <p:cNvSpPr/>
          <p:nvPr/>
        </p:nvSpPr>
        <p:spPr>
          <a:xfrm rot="18835958">
            <a:off x="1473011" y="6200805"/>
            <a:ext cx="443249" cy="443249"/>
          </a:xfrm>
          <a:prstGeom prst="roundRect">
            <a:avLst>
              <a:gd name="adj" fmla="val 13606"/>
            </a:avLst>
          </a:prstGeom>
          <a:solidFill>
            <a:srgbClr val="77AD17"/>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圆角矩形 13"/>
          <p:cNvSpPr/>
          <p:nvPr/>
        </p:nvSpPr>
        <p:spPr>
          <a:xfrm rot="19278167">
            <a:off x="2089761" y="6280829"/>
            <a:ext cx="337557" cy="337557"/>
          </a:xfrm>
          <a:prstGeom prst="roundRect">
            <a:avLst>
              <a:gd name="adj" fmla="val 13606"/>
            </a:avLst>
          </a:prstGeom>
          <a:solidFill>
            <a:srgbClr val="FF9300"/>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026" name="Picture 2"/>
          <p:cNvPicPr>
            <a:picLocks noChangeAspect="1" noChangeArrowheads="1"/>
          </p:cNvPicPr>
          <p:nvPr/>
        </p:nvPicPr>
        <p:blipFill>
          <a:blip r:embed="rId5" cstate="print"/>
          <a:srcRect/>
          <a:stretch>
            <a:fillRect/>
          </a:stretch>
        </p:blipFill>
        <p:spPr bwMode="auto">
          <a:xfrm>
            <a:off x="2224616" y="1072622"/>
            <a:ext cx="7759700" cy="4797425"/>
          </a:xfrm>
          <a:prstGeom prst="rect">
            <a:avLst/>
          </a:prstGeom>
          <a:noFill/>
          <a:ln w="9525">
            <a:noFill/>
            <a:miter lim="800000"/>
            <a:headEnd/>
            <a:tailEnd/>
          </a:ln>
        </p:spPr>
      </p:pic>
      <p:sp>
        <p:nvSpPr>
          <p:cNvPr id="13" name="灯片编号占位符 12"/>
          <p:cNvSpPr>
            <a:spLocks noGrp="1"/>
          </p:cNvSpPr>
          <p:nvPr>
            <p:ph type="sldNum" sz="quarter" idx="12"/>
          </p:nvPr>
        </p:nvSpPr>
        <p:spPr/>
        <p:txBody>
          <a:bodyPr/>
          <a:lstStyle/>
          <a:p>
            <a:fld id="{5A873971-3151-479D-A2F3-0E7DC3B3DC13}" type="slidenum">
              <a:rPr lang="zh-CN" altLang="en-US" smtClean="0"/>
              <a:pPr/>
              <a:t>29</a:t>
            </a:fld>
            <a:endParaRPr lang="zh-CN" altLang="en-US"/>
          </a:p>
        </p:txBody>
      </p:sp>
    </p:spTree>
    <p:extLst>
      <p:ext uri="{BB962C8B-B14F-4D97-AF65-F5344CB8AC3E}">
        <p14:creationId xmlns:p14="http://schemas.microsoft.com/office/powerpoint/2010/main" val="4993611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250"/>
                            </p:stCondLst>
                            <p:childTnLst>
                              <p:par>
                                <p:cTn id="9" presetID="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pic>
        <p:nvPicPr>
          <p:cNvPr id="2" name="图片 1"/>
          <p:cNvPicPr>
            <a:picLocks noChangeAspect="1"/>
          </p:cNvPicPr>
          <p:nvPr/>
        </p:nvPicPr>
        <p:blipFill>
          <a:blip r:embed="rId4" cstate="print"/>
          <a:stretch>
            <a:fillRect/>
          </a:stretch>
        </p:blipFill>
        <p:spPr>
          <a:xfrm>
            <a:off x="-19050" y="4536"/>
            <a:ext cx="12311362" cy="6858000"/>
          </a:xfrm>
          <a:prstGeom prst="rect">
            <a:avLst/>
          </a:prstGeom>
        </p:spPr>
      </p:pic>
      <p:sp>
        <p:nvSpPr>
          <p:cNvPr id="8" name="TextBox 6"/>
          <p:cNvSpPr txBox="1">
            <a:spLocks noChangeArrowheads="1"/>
          </p:cNvSpPr>
          <p:nvPr/>
        </p:nvSpPr>
        <p:spPr bwMode="auto">
          <a:xfrm>
            <a:off x="5740000" y="2177818"/>
            <a:ext cx="39035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4000" b="1" spc="301" dirty="0">
                <a:latin typeface="黑体" panose="02010609060101010101" pitchFamily="49" charset="-122"/>
                <a:ea typeface="黑体" panose="02010609060101010101" pitchFamily="49" charset="-122"/>
              </a:rPr>
              <a:t>专</a:t>
            </a:r>
            <a:r>
              <a:rPr lang="zh-CN" altLang="en-US" sz="4000" b="1" spc="301" dirty="0" smtClean="0">
                <a:latin typeface="黑体" panose="02010609060101010101" pitchFamily="49" charset="-122"/>
                <a:ea typeface="黑体" panose="02010609060101010101" pitchFamily="49" charset="-122"/>
              </a:rPr>
              <a:t>业开考计划</a:t>
            </a:r>
            <a:endParaRPr lang="zh-CN" altLang="en-US" sz="4000" b="1" spc="301" dirty="0">
              <a:latin typeface="黑体" panose="02010609060101010101" pitchFamily="49" charset="-122"/>
              <a:ea typeface="黑体" panose="02010609060101010101" pitchFamily="49" charset="-122"/>
            </a:endParaRPr>
          </a:p>
        </p:txBody>
      </p:sp>
      <p:sp>
        <p:nvSpPr>
          <p:cNvPr id="11" name="六边形 10"/>
          <p:cNvSpPr/>
          <p:nvPr/>
        </p:nvSpPr>
        <p:spPr>
          <a:xfrm>
            <a:off x="4467809" y="2146370"/>
            <a:ext cx="1045924" cy="901784"/>
          </a:xfrm>
          <a:prstGeom prst="hexagon">
            <a:avLst/>
          </a:prstGeom>
          <a:solidFill>
            <a:srgbClr val="2E8102"/>
          </a:solidFill>
          <a:ln w="25400" cap="flat" cmpd="sng" algn="ctr">
            <a:noFill/>
            <a:prstDash val="solid"/>
          </a:ln>
          <a:effectLst/>
        </p:spPr>
        <p:txBody>
          <a:bodyPr rtlCol="0" anchor="ctr"/>
          <a:lstStyle/>
          <a:p>
            <a:pPr algn="ctr" defTabSz="914400">
              <a:defRPr/>
            </a:pPr>
            <a:endParaRPr lang="zh-CN" altLang="en-US" sz="1325" kern="0" dirty="0">
              <a:solidFill>
                <a:srgbClr val="065E03"/>
              </a:solidFill>
              <a:latin typeface="Calibri" panose="020F0502020204030204"/>
              <a:ea typeface="宋体" panose="02010600030101010101" pitchFamily="2" charset="-122"/>
            </a:endParaRPr>
          </a:p>
        </p:txBody>
      </p:sp>
      <p:sp>
        <p:nvSpPr>
          <p:cNvPr id="6" name="灯片编号占位符 5"/>
          <p:cNvSpPr>
            <a:spLocks noGrp="1"/>
          </p:cNvSpPr>
          <p:nvPr>
            <p:ph type="sldNum" sz="quarter" idx="12"/>
          </p:nvPr>
        </p:nvSpPr>
        <p:spPr/>
        <p:txBody>
          <a:bodyPr/>
          <a:lstStyle/>
          <a:p>
            <a:fld id="{5A873971-3151-479D-A2F3-0E7DC3B3DC13}" type="slidenum">
              <a:rPr lang="zh-CN" altLang="en-US" smtClean="0"/>
              <a:pPr/>
              <a:t>3</a:t>
            </a:fld>
            <a:endParaRPr lang="zh-CN" altLang="en-US"/>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78" t="19777" r="54071" b="1651"/>
          <a:stretch>
            <a:fillRect/>
          </a:stretch>
        </p:blipFill>
        <p:spPr>
          <a:xfrm>
            <a:off x="0" y="-10447"/>
            <a:ext cx="12192000" cy="6887497"/>
          </a:xfrm>
          <a:prstGeom prst="rect">
            <a:avLst/>
          </a:prstGeom>
        </p:spPr>
      </p:pic>
      <p:pic>
        <p:nvPicPr>
          <p:cNvPr id="2" name="图片 1"/>
          <p:cNvPicPr>
            <a:picLocks noChangeAspect="1"/>
          </p:cNvPicPr>
          <p:nvPr/>
        </p:nvPicPr>
        <p:blipFill>
          <a:blip r:embed="rId4" cstate="print"/>
          <a:stretch>
            <a:fillRect/>
          </a:stretch>
        </p:blipFill>
        <p:spPr>
          <a:xfrm>
            <a:off x="-119362" y="-355600"/>
            <a:ext cx="12311362" cy="6858000"/>
          </a:xfrm>
          <a:prstGeom prst="rect">
            <a:avLst/>
          </a:prstGeom>
        </p:spPr>
      </p:pic>
      <p:sp>
        <p:nvSpPr>
          <p:cNvPr id="8" name="TextBox 6"/>
          <p:cNvSpPr txBox="1">
            <a:spLocks noChangeArrowheads="1"/>
          </p:cNvSpPr>
          <p:nvPr/>
        </p:nvSpPr>
        <p:spPr bwMode="auto">
          <a:xfrm>
            <a:off x="4012799" y="1729083"/>
            <a:ext cx="64689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algn="ctr"/>
            <a:r>
              <a:rPr lang="zh-CN" altLang="en-US" sz="6000" b="1" spc="-400" dirty="0" smtClean="0">
                <a:solidFill>
                  <a:srgbClr val="006600"/>
                </a:solidFill>
                <a:latin typeface="迷你简行楷" pitchFamily="65" charset="-122"/>
                <a:ea typeface="迷你简行楷" pitchFamily="65" charset="-122"/>
              </a:rPr>
              <a:t>考试管理</a:t>
            </a:r>
            <a:endParaRPr lang="zh-CN" altLang="en-US" sz="6000" b="1" spc="-400" dirty="0">
              <a:solidFill>
                <a:srgbClr val="006600"/>
              </a:solidFill>
              <a:latin typeface="迷你简行楷" pitchFamily="65" charset="-122"/>
              <a:ea typeface="迷你简行楷" pitchFamily="65" charset="-122"/>
            </a:endParaRPr>
          </a:p>
        </p:txBody>
      </p:sp>
      <p:sp>
        <p:nvSpPr>
          <p:cNvPr id="11" name="六边形 10"/>
          <p:cNvSpPr/>
          <p:nvPr/>
        </p:nvSpPr>
        <p:spPr>
          <a:xfrm>
            <a:off x="3832809" y="1782304"/>
            <a:ext cx="1045924" cy="901784"/>
          </a:xfrm>
          <a:prstGeom prst="hexagon">
            <a:avLst/>
          </a:prstGeom>
          <a:solidFill>
            <a:srgbClr val="2E8102"/>
          </a:solidFill>
          <a:ln w="25400" cap="flat" cmpd="sng" algn="ctr">
            <a:noFill/>
            <a:prstDash val="solid"/>
          </a:ln>
          <a:effectLst/>
        </p:spPr>
        <p:txBody>
          <a:bodyPr rtlCol="0" anchor="ctr"/>
          <a:lstStyle/>
          <a:p>
            <a:pPr algn="ctr" defTabSz="914400">
              <a:defRPr/>
            </a:pPr>
            <a:endParaRPr lang="zh-CN" altLang="en-US" sz="1325" kern="0" dirty="0">
              <a:solidFill>
                <a:srgbClr val="065E03"/>
              </a:solidFill>
              <a:latin typeface="Calibri" panose="020F0502020204030204"/>
              <a:ea typeface="宋体" panose="02010600030101010101" pitchFamily="2" charset="-122"/>
            </a:endParaRPr>
          </a:p>
        </p:txBody>
      </p:sp>
      <p:sp>
        <p:nvSpPr>
          <p:cNvPr id="6" name="灯片编号占位符 5"/>
          <p:cNvSpPr>
            <a:spLocks noGrp="1"/>
          </p:cNvSpPr>
          <p:nvPr>
            <p:ph type="sldNum" sz="quarter" idx="12"/>
          </p:nvPr>
        </p:nvSpPr>
        <p:spPr/>
        <p:txBody>
          <a:bodyPr/>
          <a:lstStyle/>
          <a:p>
            <a:fld id="{5A873971-3151-479D-A2F3-0E7DC3B3DC13}" type="slidenum">
              <a:rPr lang="zh-CN" altLang="en-US" smtClean="0"/>
              <a:pPr/>
              <a:t>30</a:t>
            </a:fld>
            <a:endParaRPr lang="zh-CN" altLang="en-US"/>
          </a:p>
        </p:txBody>
      </p: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382949" y="499747"/>
            <a:ext cx="1826142" cy="969496"/>
          </a:xfrm>
          <a:prstGeom prst="rect">
            <a:avLst/>
          </a:prstGeom>
        </p:spPr>
        <p:txBody>
          <a:bodyPr wrap="none">
            <a:spAutoFit/>
          </a:bodyPr>
          <a:lstStyle/>
          <a:p>
            <a:pPr algn="ctr" defTabSz="1087755"/>
            <a:r>
              <a:rPr lang="zh-CN" altLang="en-US" sz="3200" b="1" dirty="0" smtClean="0">
                <a:solidFill>
                  <a:srgbClr val="008000"/>
                </a:solidFill>
                <a:latin typeface="微软雅黑" panose="020B0503020204020204" pitchFamily="34" charset="-122"/>
                <a:ea typeface="微软雅黑" panose="020B0503020204020204" pitchFamily="34" charset="-122"/>
                <a:cs typeface="Open Sans" panose="020B0606030504020204" pitchFamily="34" charset="0"/>
              </a:rPr>
              <a:t>考试组织</a:t>
            </a:r>
          </a:p>
          <a:p>
            <a:pPr algn="ctr" defTabSz="1087755"/>
            <a:r>
              <a:rPr lang="en-US" altLang="zh-CN" sz="2500" b="1" dirty="0" smtClean="0">
                <a:solidFill>
                  <a:srgbClr val="0000FF"/>
                </a:solidFill>
                <a:latin typeface="微软雅黑" panose="020B0503020204020204" pitchFamily="34" charset="-122"/>
                <a:ea typeface="微软雅黑" panose="020B0503020204020204" pitchFamily="34" charset="-122"/>
                <a:cs typeface="Open Sans" panose="020B0606030504020204" pitchFamily="34" charset="0"/>
              </a:rPr>
              <a:t>	</a:t>
            </a:r>
            <a:endParaRPr lang="zh-CN" altLang="en-US" sz="2500" b="1" dirty="0">
              <a:solidFill>
                <a:srgbClr val="0000FF"/>
              </a:solidFill>
              <a:latin typeface="微软雅黑" panose="020B0503020204020204" pitchFamily="34" charset="-122"/>
              <a:ea typeface="微软雅黑" panose="020B0503020204020204" pitchFamily="34" charset="-122"/>
              <a:cs typeface="Open Sans" panose="020B0606030504020204" pitchFamily="34" charset="0"/>
            </a:endParaRPr>
          </a:p>
        </p:txBody>
      </p:sp>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416" t="12045" r="31981" b="24572"/>
          <a:stretch>
            <a:fillRect/>
          </a:stretch>
        </p:blipFill>
        <p:spPr>
          <a:xfrm>
            <a:off x="181139" y="203232"/>
            <a:ext cx="885661" cy="868950"/>
          </a:xfrm>
          <a:prstGeom prst="rect">
            <a:avLst/>
          </a:prstGeom>
        </p:spPr>
      </p:pic>
      <p:sp>
        <p:nvSpPr>
          <p:cNvPr id="38" name="TextBox 14"/>
          <p:cNvSpPr txBox="1"/>
          <p:nvPr/>
        </p:nvSpPr>
        <p:spPr>
          <a:xfrm>
            <a:off x="982450" y="1185332"/>
            <a:ext cx="9626284" cy="1227259"/>
          </a:xfrm>
          <a:prstGeom prst="rect">
            <a:avLst/>
          </a:prstGeom>
          <a:noFill/>
        </p:spPr>
        <p:txBody>
          <a:bodyPr wrap="square" lIns="91440" tIns="45720" rIns="91440" bIns="45720" rtlCol="0">
            <a:spAutoFit/>
          </a:bodyPr>
          <a:lstStyle/>
          <a:p>
            <a:pPr>
              <a:lnSpc>
                <a:spcPct val="150000"/>
              </a:lnSpc>
            </a:pPr>
            <a:r>
              <a:rPr lang="zh-CN" altLang="en-US" sz="3600" b="1" baseline="-25000" dirty="0" smtClean="0">
                <a:latin typeface="黑体" pitchFamily="49" charset="-122"/>
                <a:ea typeface="黑体" pitchFamily="49" charset="-122"/>
              </a:rPr>
              <a:t>     </a:t>
            </a:r>
            <a:r>
              <a:rPr lang="zh-CN" altLang="en-US" sz="4000" b="1" baseline="-25000" dirty="0" smtClean="0">
                <a:latin typeface="黑体" pitchFamily="49" charset="-122"/>
                <a:ea typeface="黑体" pitchFamily="49" charset="-122"/>
              </a:rPr>
              <a:t>以</a:t>
            </a:r>
            <a:r>
              <a:rPr lang="en-US" altLang="zh-CN" sz="4000" b="1" baseline="-25000" dirty="0" smtClean="0">
                <a:latin typeface="黑体" pitchFamily="49" charset="-122"/>
                <a:ea typeface="黑体" pitchFamily="49" charset="-122"/>
              </a:rPr>
              <a:t>1</a:t>
            </a:r>
            <a:r>
              <a:rPr lang="zh-CN" altLang="en-US" sz="4000" b="1" baseline="-25000" dirty="0" smtClean="0">
                <a:latin typeface="黑体" pitchFamily="49" charset="-122"/>
                <a:ea typeface="黑体" pitchFamily="49" charset="-122"/>
              </a:rPr>
              <a:t>、</a:t>
            </a:r>
            <a:r>
              <a:rPr lang="en-US" altLang="zh-CN" sz="4000" b="1" baseline="-25000" dirty="0" smtClean="0">
                <a:latin typeface="黑体" pitchFamily="49" charset="-122"/>
                <a:ea typeface="黑体" pitchFamily="49" charset="-122"/>
              </a:rPr>
              <a:t>7</a:t>
            </a:r>
            <a:r>
              <a:rPr lang="zh-CN" altLang="en-US" sz="4000" b="1" baseline="-25000" dirty="0" smtClean="0">
                <a:latin typeface="黑体" pitchFamily="49" charset="-122"/>
                <a:ea typeface="黑体" pitchFamily="49" charset="-122"/>
              </a:rPr>
              <a:t>月考试为主，部分统考课程安排在</a:t>
            </a:r>
            <a:r>
              <a:rPr lang="en-US" altLang="zh-CN" sz="4000" b="1" baseline="-25000" dirty="0" smtClean="0">
                <a:latin typeface="黑体" pitchFamily="49" charset="-122"/>
                <a:ea typeface="黑体" pitchFamily="49" charset="-122"/>
              </a:rPr>
              <a:t>4</a:t>
            </a:r>
            <a:r>
              <a:rPr lang="zh-CN" altLang="en-US" sz="4000" b="1" baseline="-25000" dirty="0" smtClean="0">
                <a:latin typeface="黑体" pitchFamily="49" charset="-122"/>
                <a:ea typeface="黑体" pitchFamily="49" charset="-122"/>
              </a:rPr>
              <a:t>、</a:t>
            </a:r>
            <a:r>
              <a:rPr lang="en-US" altLang="zh-CN" sz="4000" b="1" baseline="-25000" dirty="0" smtClean="0">
                <a:latin typeface="黑体" pitchFamily="49" charset="-122"/>
                <a:ea typeface="黑体" pitchFamily="49" charset="-122"/>
              </a:rPr>
              <a:t>10</a:t>
            </a:r>
            <a:r>
              <a:rPr lang="zh-CN" altLang="en-US" sz="4000" b="1" baseline="-25000" dirty="0" smtClean="0">
                <a:latin typeface="黑体" pitchFamily="49" charset="-122"/>
                <a:ea typeface="黑体" pitchFamily="49" charset="-122"/>
              </a:rPr>
              <a:t>月考试。每次考试需在规定时间内</a:t>
            </a:r>
            <a:r>
              <a:rPr lang="zh-CN" altLang="en-US" sz="4000" b="1" baseline="-25000" dirty="0" smtClean="0">
                <a:solidFill>
                  <a:srgbClr val="FF0000"/>
                </a:solidFill>
                <a:latin typeface="黑体" pitchFamily="49" charset="-122"/>
                <a:ea typeface="黑体" pitchFamily="49" charset="-122"/>
              </a:rPr>
              <a:t>自行报名，</a:t>
            </a:r>
            <a:r>
              <a:rPr lang="zh-CN" altLang="en-US" sz="4000" b="1" baseline="-25000" dirty="0" smtClean="0">
                <a:latin typeface="黑体" pitchFamily="49" charset="-122"/>
                <a:ea typeface="黑体" pitchFamily="49" charset="-122"/>
              </a:rPr>
              <a:t>并核对报名考试信息。</a:t>
            </a:r>
          </a:p>
        </p:txBody>
      </p:sp>
      <p:pic>
        <p:nvPicPr>
          <p:cNvPr id="43" name="图片 42"/>
          <p:cNvPicPr>
            <a:picLocks noChangeAspect="1"/>
          </p:cNvPicPr>
          <p:nvPr/>
        </p:nvPicPr>
        <p:blipFill rotWithShape="1">
          <a:blip r:embed="rId4" cstate="print"/>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
        <p:nvSpPr>
          <p:cNvPr id="87041" name="Rectangle 1"/>
          <p:cNvSpPr>
            <a:spLocks noChangeArrowheads="1"/>
          </p:cNvSpPr>
          <p:nvPr/>
        </p:nvSpPr>
        <p:spPr bwMode="auto">
          <a:xfrm>
            <a:off x="914399" y="3272089"/>
            <a:ext cx="10583332" cy="24314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382588" fontAlgn="base">
              <a:spcBef>
                <a:spcPct val="0"/>
              </a:spcBef>
              <a:spcAft>
                <a:spcPct val="0"/>
              </a:spcAft>
            </a:pPr>
            <a:r>
              <a:rPr lang="zh-CN" altLang="en-US" sz="3200" b="1" dirty="0" smtClean="0">
                <a:solidFill>
                  <a:srgbClr val="008000"/>
                </a:solidFill>
                <a:latin typeface="微软雅黑" panose="020B0503020204020204" pitchFamily="34" charset="-122"/>
                <a:ea typeface="微软雅黑" panose="020B0503020204020204" pitchFamily="34" charset="-122"/>
                <a:cs typeface="Open Sans" panose="020B0606030504020204" pitchFamily="34" charset="0"/>
              </a:rPr>
              <a:t>考试费用</a:t>
            </a:r>
          </a:p>
          <a:p>
            <a:pPr indent="382588" eaLnBrk="0" fontAlgn="base" hangingPunct="0">
              <a:lnSpc>
                <a:spcPct val="150000"/>
              </a:lnSpc>
              <a:spcBef>
                <a:spcPct val="0"/>
              </a:spcBef>
              <a:spcAft>
                <a:spcPct val="0"/>
              </a:spcAft>
            </a:pPr>
            <a:r>
              <a:rPr lang="zh-CN" altLang="en-US" sz="2800" b="1" dirty="0" smtClean="0">
                <a:latin typeface="黑体" pitchFamily="49" charset="-122"/>
                <a:ea typeface="黑体" pitchFamily="49" charset="-122"/>
                <a:cs typeface="Times New Roman" pitchFamily="18" charset="0"/>
              </a:rPr>
              <a:t>课程的第</a:t>
            </a:r>
            <a:r>
              <a:rPr lang="en-US" altLang="zh-CN" sz="2800" b="1" dirty="0" smtClean="0">
                <a:latin typeface="黑体" pitchFamily="49" charset="-122"/>
                <a:ea typeface="黑体" pitchFamily="49" charset="-122"/>
                <a:cs typeface="Times New Roman" pitchFamily="18" charset="0"/>
              </a:rPr>
              <a:t>1</a:t>
            </a:r>
            <a:r>
              <a:rPr lang="zh-CN" altLang="en-US" sz="2800" b="1" dirty="0" smtClean="0">
                <a:latin typeface="黑体" pitchFamily="49" charset="-122"/>
                <a:ea typeface="黑体" pitchFamily="49" charset="-122"/>
                <a:cs typeface="Times New Roman" pitchFamily="18" charset="0"/>
              </a:rPr>
              <a:t>次</a:t>
            </a:r>
            <a:r>
              <a:rPr lang="zh-CN" altLang="zh-CN" sz="2800" b="1" dirty="0" smtClean="0">
                <a:latin typeface="黑体" pitchFamily="49" charset="-122"/>
                <a:ea typeface="黑体" pitchFamily="49" charset="-122"/>
                <a:cs typeface="Times New Roman" pitchFamily="18" charset="0"/>
              </a:rPr>
              <a:t>考试费</a:t>
            </a:r>
            <a:r>
              <a:rPr lang="en-US" altLang="zh-CN" sz="2800" b="1" dirty="0" smtClean="0">
                <a:latin typeface="黑体" pitchFamily="49" charset="-122"/>
                <a:ea typeface="黑体" pitchFamily="49" charset="-122"/>
                <a:cs typeface="Times New Roman" pitchFamily="18" charset="0"/>
              </a:rPr>
              <a:t>100</a:t>
            </a:r>
            <a:r>
              <a:rPr lang="zh-CN" altLang="zh-CN" sz="2800" b="1" dirty="0" smtClean="0">
                <a:latin typeface="黑体" pitchFamily="49" charset="-122"/>
                <a:ea typeface="黑体" pitchFamily="49" charset="-122"/>
                <a:cs typeface="Times New Roman" pitchFamily="18" charset="0"/>
              </a:rPr>
              <a:t>元</a:t>
            </a:r>
            <a:r>
              <a:rPr lang="en-US" altLang="zh-CN" sz="2800" b="1" dirty="0" smtClean="0">
                <a:latin typeface="黑体" pitchFamily="49" charset="-122"/>
                <a:ea typeface="黑体" pitchFamily="49" charset="-122"/>
                <a:cs typeface="Times New Roman" pitchFamily="18" charset="0"/>
              </a:rPr>
              <a:t>/</a:t>
            </a:r>
            <a:r>
              <a:rPr lang="zh-CN" altLang="zh-CN" sz="2800" b="1" dirty="0" smtClean="0">
                <a:latin typeface="黑体" pitchFamily="49" charset="-122"/>
                <a:ea typeface="黑体" pitchFamily="49" charset="-122"/>
                <a:cs typeface="Times New Roman" pitchFamily="18" charset="0"/>
              </a:rPr>
              <a:t>门</a:t>
            </a:r>
            <a:r>
              <a:rPr lang="zh-CN" altLang="en-US" sz="2800" b="1" dirty="0" smtClean="0">
                <a:latin typeface="黑体" pitchFamily="49" charset="-122"/>
                <a:ea typeface="黑体" pitchFamily="49" charset="-122"/>
                <a:cs typeface="Times New Roman" pitchFamily="18" charset="0"/>
              </a:rPr>
              <a:t>和</a:t>
            </a:r>
            <a:r>
              <a:rPr lang="zh-CN" altLang="zh-CN" sz="2800" b="1" dirty="0" smtClean="0">
                <a:latin typeface="黑体" pitchFamily="49" charset="-122"/>
                <a:ea typeface="黑体" pitchFamily="49" charset="-122"/>
                <a:cs typeface="Times New Roman" pitchFamily="18" charset="0"/>
              </a:rPr>
              <a:t>第</a:t>
            </a:r>
            <a:r>
              <a:rPr lang="en-US" altLang="zh-CN" sz="2800" b="1" dirty="0" smtClean="0">
                <a:latin typeface="黑体" pitchFamily="49" charset="-122"/>
                <a:ea typeface="黑体" pitchFamily="49" charset="-122"/>
                <a:cs typeface="Times New Roman" pitchFamily="18" charset="0"/>
              </a:rPr>
              <a:t>2</a:t>
            </a:r>
            <a:r>
              <a:rPr lang="zh-CN" altLang="zh-CN" sz="2800" b="1" dirty="0" smtClean="0">
                <a:latin typeface="黑体" pitchFamily="49" charset="-122"/>
                <a:ea typeface="黑体" pitchFamily="49" charset="-122"/>
                <a:cs typeface="Times New Roman" pitchFamily="18" charset="0"/>
              </a:rPr>
              <a:t>次</a:t>
            </a:r>
            <a:r>
              <a:rPr lang="zh-CN" altLang="en-US" sz="2800" b="1" dirty="0" smtClean="0">
                <a:latin typeface="黑体" pitchFamily="49" charset="-122"/>
                <a:ea typeface="黑体" pitchFamily="49" charset="-122"/>
                <a:cs typeface="Times New Roman" pitchFamily="18" charset="0"/>
              </a:rPr>
              <a:t>考试</a:t>
            </a:r>
            <a:r>
              <a:rPr lang="zh-CN" altLang="zh-CN" sz="2800" b="1" dirty="0" smtClean="0">
                <a:latin typeface="黑体" pitchFamily="49" charset="-122"/>
                <a:ea typeface="黑体" pitchFamily="49" charset="-122"/>
                <a:cs typeface="Times New Roman" pitchFamily="18" charset="0"/>
              </a:rPr>
              <a:t>费</a:t>
            </a:r>
            <a:r>
              <a:rPr lang="en-US" altLang="zh-CN" sz="2800" b="1" dirty="0" smtClean="0">
                <a:latin typeface="黑体" pitchFamily="49" charset="-122"/>
                <a:ea typeface="黑体" pitchFamily="49" charset="-122"/>
                <a:cs typeface="Times New Roman" pitchFamily="18" charset="0"/>
              </a:rPr>
              <a:t>50</a:t>
            </a:r>
            <a:r>
              <a:rPr lang="zh-CN" altLang="zh-CN" sz="2800" b="1" dirty="0" smtClean="0">
                <a:latin typeface="黑体" pitchFamily="49" charset="-122"/>
                <a:ea typeface="黑体" pitchFamily="49" charset="-122"/>
                <a:cs typeface="Times New Roman" pitchFamily="18" charset="0"/>
              </a:rPr>
              <a:t>元</a:t>
            </a:r>
            <a:r>
              <a:rPr lang="en-US" altLang="zh-CN" sz="2800" b="1" dirty="0" smtClean="0">
                <a:latin typeface="黑体" pitchFamily="49" charset="-122"/>
                <a:ea typeface="黑体" pitchFamily="49" charset="-122"/>
                <a:cs typeface="Times New Roman" pitchFamily="18" charset="0"/>
              </a:rPr>
              <a:t>/</a:t>
            </a:r>
            <a:r>
              <a:rPr lang="zh-CN" altLang="zh-CN" sz="2800" b="1" dirty="0" smtClean="0">
                <a:latin typeface="黑体" pitchFamily="49" charset="-122"/>
                <a:ea typeface="黑体" pitchFamily="49" charset="-122"/>
                <a:cs typeface="Times New Roman" pitchFamily="18" charset="0"/>
              </a:rPr>
              <a:t>门由学校缴纳，第</a:t>
            </a:r>
            <a:r>
              <a:rPr lang="en-US" altLang="zh-CN" sz="2800" b="1" dirty="0" smtClean="0">
                <a:latin typeface="黑体" pitchFamily="49" charset="-122"/>
                <a:ea typeface="黑体" pitchFamily="49" charset="-122"/>
                <a:cs typeface="Times New Roman" pitchFamily="18" charset="0"/>
              </a:rPr>
              <a:t>3</a:t>
            </a:r>
            <a:r>
              <a:rPr lang="zh-CN" altLang="zh-CN" sz="2800" b="1" dirty="0" smtClean="0">
                <a:latin typeface="黑体" pitchFamily="49" charset="-122"/>
                <a:ea typeface="黑体" pitchFamily="49" charset="-122"/>
                <a:cs typeface="Times New Roman" pitchFamily="18" charset="0"/>
              </a:rPr>
              <a:t>次</a:t>
            </a:r>
            <a:r>
              <a:rPr lang="zh-CN" altLang="en-US" sz="2800" b="1" dirty="0" smtClean="0">
                <a:latin typeface="黑体" pitchFamily="49" charset="-122"/>
                <a:ea typeface="黑体" pitchFamily="49" charset="-122"/>
                <a:cs typeface="Times New Roman" pitchFamily="18" charset="0"/>
              </a:rPr>
              <a:t>考试</a:t>
            </a:r>
            <a:r>
              <a:rPr lang="zh-CN" altLang="zh-CN" sz="2800" b="1" dirty="0" smtClean="0">
                <a:latin typeface="黑体" pitchFamily="49" charset="-122"/>
                <a:ea typeface="黑体" pitchFamily="49" charset="-122"/>
                <a:cs typeface="Times New Roman" pitchFamily="18" charset="0"/>
              </a:rPr>
              <a:t>费</a:t>
            </a:r>
            <a:r>
              <a:rPr lang="en-US" altLang="zh-CN" sz="2800" b="1" dirty="0" smtClean="0">
                <a:latin typeface="黑体" pitchFamily="49" charset="-122"/>
                <a:ea typeface="黑体" pitchFamily="49" charset="-122"/>
                <a:cs typeface="Times New Roman" pitchFamily="18" charset="0"/>
              </a:rPr>
              <a:t>50</a:t>
            </a:r>
            <a:r>
              <a:rPr lang="zh-CN" altLang="zh-CN" sz="2800" b="1" dirty="0" smtClean="0">
                <a:latin typeface="黑体" pitchFamily="49" charset="-122"/>
                <a:ea typeface="黑体" pitchFamily="49" charset="-122"/>
                <a:cs typeface="Times New Roman" pitchFamily="18" charset="0"/>
              </a:rPr>
              <a:t>元</a:t>
            </a:r>
            <a:r>
              <a:rPr lang="en-US" altLang="zh-CN" sz="2800" b="1" dirty="0" smtClean="0">
                <a:latin typeface="黑体" pitchFamily="49" charset="-122"/>
                <a:ea typeface="黑体" pitchFamily="49" charset="-122"/>
                <a:cs typeface="Times New Roman" pitchFamily="18" charset="0"/>
              </a:rPr>
              <a:t>/</a:t>
            </a:r>
            <a:r>
              <a:rPr lang="zh-CN" altLang="zh-CN" sz="2800" b="1" dirty="0" smtClean="0">
                <a:latin typeface="黑体" pitchFamily="49" charset="-122"/>
                <a:ea typeface="黑体" pitchFamily="49" charset="-122"/>
                <a:cs typeface="Times New Roman" pitchFamily="18" charset="0"/>
              </a:rPr>
              <a:t>门由学生自行缴纳。</a:t>
            </a:r>
          </a:p>
          <a:p>
            <a:pPr marL="0" marR="0" lvl="0" indent="382588" algn="l" defTabSz="914400" rtl="0" eaLnBrk="0" fontAlgn="base" latinLnBrk="0" hangingPunct="0">
              <a:lnSpc>
                <a:spcPct val="150000"/>
              </a:lnSpc>
              <a:spcBef>
                <a:spcPct val="0"/>
              </a:spcBef>
              <a:spcAft>
                <a:spcPct val="0"/>
              </a:spcAft>
              <a:buClrTx/>
              <a:buSzTx/>
              <a:buFontTx/>
              <a:buNone/>
              <a:tabLst/>
            </a:pPr>
            <a:endParaRPr lang="zh-CN" altLang="zh-CN" sz="3600" b="1" baseline="-25000" dirty="0" smtClean="0">
              <a:latin typeface="黑体" pitchFamily="49" charset="-122"/>
              <a:ea typeface="黑体" pitchFamily="49" charset="-122"/>
            </a:endParaRPr>
          </a:p>
        </p:txBody>
      </p:sp>
      <p:cxnSp>
        <p:nvCxnSpPr>
          <p:cNvPr id="13" name="直接连接符 12"/>
          <p:cNvCxnSpPr/>
          <p:nvPr/>
        </p:nvCxnSpPr>
        <p:spPr>
          <a:xfrm flipH="1">
            <a:off x="1483660" y="2781498"/>
            <a:ext cx="8251660" cy="34142"/>
          </a:xfrm>
          <a:prstGeom prst="line">
            <a:avLst/>
          </a:prstGeom>
          <a:noFill/>
          <a:ln w="22225" cap="flat" cmpd="sng" algn="ctr">
            <a:solidFill>
              <a:srgbClr val="068400"/>
            </a:solidFill>
            <a:prstDash val="solid"/>
            <a:miter lim="800000"/>
          </a:ln>
          <a:effectLst/>
        </p:spPr>
      </p:cxnSp>
      <p:cxnSp>
        <p:nvCxnSpPr>
          <p:cNvPr id="18" name="直接连接符 17"/>
          <p:cNvCxnSpPr/>
          <p:nvPr/>
        </p:nvCxnSpPr>
        <p:spPr>
          <a:xfrm flipH="1">
            <a:off x="2094843" y="2984619"/>
            <a:ext cx="8251660" cy="34142"/>
          </a:xfrm>
          <a:prstGeom prst="line">
            <a:avLst/>
          </a:prstGeom>
          <a:noFill/>
          <a:ln w="22225" cap="flat" cmpd="sng" algn="ctr">
            <a:solidFill>
              <a:srgbClr val="068400"/>
            </a:solidFill>
            <a:prstDash val="solid"/>
            <a:miter lim="800000"/>
          </a:ln>
          <a:effectLst/>
        </p:spPr>
      </p:cxnSp>
      <p:sp>
        <p:nvSpPr>
          <p:cNvPr id="19" name="Freeform 255"/>
          <p:cNvSpPr>
            <a:spLocks noEditPoints="1"/>
          </p:cNvSpPr>
          <p:nvPr/>
        </p:nvSpPr>
        <p:spPr bwMode="auto">
          <a:xfrm>
            <a:off x="10321467" y="5574312"/>
            <a:ext cx="1091600" cy="504755"/>
          </a:xfrm>
          <a:custGeom>
            <a:avLst/>
            <a:gdLst>
              <a:gd name="T0" fmla="*/ 794 w 857"/>
              <a:gd name="T1" fmla="*/ 109 h 631"/>
              <a:gd name="T2" fmla="*/ 816 w 857"/>
              <a:gd name="T3" fmla="*/ 83 h 631"/>
              <a:gd name="T4" fmla="*/ 95 w 857"/>
              <a:gd name="T5" fmla="*/ 62 h 631"/>
              <a:gd name="T6" fmla="*/ 77 w 857"/>
              <a:gd name="T7" fmla="*/ 223 h 631"/>
              <a:gd name="T8" fmla="*/ 61 w 857"/>
              <a:gd name="T9" fmla="*/ 260 h 631"/>
              <a:gd name="T10" fmla="*/ 82 w 857"/>
              <a:gd name="T11" fmla="*/ 342 h 631"/>
              <a:gd name="T12" fmla="*/ 47 w 857"/>
              <a:gd name="T13" fmla="*/ 377 h 631"/>
              <a:gd name="T14" fmla="*/ 71 w 857"/>
              <a:gd name="T15" fmla="*/ 536 h 631"/>
              <a:gd name="T16" fmla="*/ 803 w 857"/>
              <a:gd name="T17" fmla="*/ 524 h 631"/>
              <a:gd name="T18" fmla="*/ 769 w 857"/>
              <a:gd name="T19" fmla="*/ 412 h 631"/>
              <a:gd name="T20" fmla="*/ 792 w 857"/>
              <a:gd name="T21" fmla="*/ 386 h 631"/>
              <a:gd name="T22" fmla="*/ 808 w 857"/>
              <a:gd name="T23" fmla="*/ 300 h 631"/>
              <a:gd name="T24" fmla="*/ 827 w 857"/>
              <a:gd name="T25" fmla="*/ 221 h 631"/>
              <a:gd name="T26" fmla="*/ 406 w 857"/>
              <a:gd name="T27" fmla="*/ 189 h 631"/>
              <a:gd name="T28" fmla="*/ 731 w 857"/>
              <a:gd name="T29" fmla="*/ 123 h 631"/>
              <a:gd name="T30" fmla="*/ 759 w 857"/>
              <a:gd name="T31" fmla="*/ 186 h 631"/>
              <a:gd name="T32" fmla="*/ 719 w 857"/>
              <a:gd name="T33" fmla="*/ 207 h 631"/>
              <a:gd name="T34" fmla="*/ 406 w 857"/>
              <a:gd name="T35" fmla="*/ 189 h 631"/>
              <a:gd name="T36" fmla="*/ 126 w 857"/>
              <a:gd name="T37" fmla="*/ 274 h 631"/>
              <a:gd name="T38" fmla="*/ 387 w 857"/>
              <a:gd name="T39" fmla="*/ 328 h 631"/>
              <a:gd name="T40" fmla="*/ 387 w 857"/>
              <a:gd name="T41" fmla="*/ 328 h 631"/>
              <a:gd name="T42" fmla="*/ 453 w 857"/>
              <a:gd name="T43" fmla="*/ 437 h 631"/>
              <a:gd name="T44" fmla="*/ 96 w 857"/>
              <a:gd name="T45" fmla="*/ 349 h 631"/>
              <a:gd name="T46" fmla="*/ 88 w 857"/>
              <a:gd name="T47" fmla="*/ 266 h 631"/>
              <a:gd name="T48" fmla="*/ 85 w 857"/>
              <a:gd name="T49" fmla="*/ 100 h 631"/>
              <a:gd name="T50" fmla="*/ 103 w 857"/>
              <a:gd name="T51" fmla="*/ 95 h 631"/>
              <a:gd name="T52" fmla="*/ 391 w 857"/>
              <a:gd name="T53" fmla="*/ 189 h 631"/>
              <a:gd name="T54" fmla="*/ 119 w 857"/>
              <a:gd name="T55" fmla="*/ 210 h 631"/>
              <a:gd name="T56" fmla="*/ 103 w 857"/>
              <a:gd name="T57" fmla="*/ 206 h 631"/>
              <a:gd name="T58" fmla="*/ 363 w 857"/>
              <a:gd name="T59" fmla="*/ 589 h 631"/>
              <a:gd name="T60" fmla="*/ 78 w 857"/>
              <a:gd name="T61" fmla="*/ 509 h 631"/>
              <a:gd name="T62" fmla="*/ 60 w 857"/>
              <a:gd name="T63" fmla="*/ 403 h 631"/>
              <a:gd name="T64" fmla="*/ 78 w 857"/>
              <a:gd name="T65" fmla="*/ 398 h 631"/>
              <a:gd name="T66" fmla="*/ 366 w 857"/>
              <a:gd name="T67" fmla="*/ 491 h 631"/>
              <a:gd name="T68" fmla="*/ 734 w 857"/>
              <a:gd name="T69" fmla="*/ 489 h 631"/>
              <a:gd name="T70" fmla="*/ 379 w 857"/>
              <a:gd name="T71" fmla="*/ 589 h 631"/>
              <a:gd name="T72" fmla="*/ 458 w 857"/>
              <a:gd name="T73" fmla="*/ 477 h 631"/>
              <a:gd name="T74" fmla="*/ 512 w 857"/>
              <a:gd name="T75" fmla="*/ 466 h 631"/>
              <a:gd name="T76" fmla="*/ 743 w 857"/>
              <a:gd name="T77" fmla="*/ 418 h 631"/>
              <a:gd name="T78" fmla="*/ 754 w 857"/>
              <a:gd name="T79" fmla="*/ 358 h 631"/>
              <a:gd name="T80" fmla="*/ 725 w 857"/>
              <a:gd name="T81" fmla="*/ 365 h 631"/>
              <a:gd name="T82" fmla="*/ 466 w 857"/>
              <a:gd name="T83" fmla="*/ 340 h 631"/>
              <a:gd name="T84" fmla="*/ 753 w 857"/>
              <a:gd name="T85" fmla="*/ 246 h 631"/>
              <a:gd name="T86" fmla="*/ 782 w 857"/>
              <a:gd name="T87" fmla="*/ 296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57" h="631">
                <a:moveTo>
                  <a:pt x="775" y="190"/>
                </a:moveTo>
                <a:cubicBezTo>
                  <a:pt x="771" y="166"/>
                  <a:pt x="771" y="123"/>
                  <a:pt x="794" y="109"/>
                </a:cubicBezTo>
                <a:cubicBezTo>
                  <a:pt x="794" y="109"/>
                  <a:pt x="795" y="109"/>
                  <a:pt x="795" y="108"/>
                </a:cubicBezTo>
                <a:cubicBezTo>
                  <a:pt x="814" y="102"/>
                  <a:pt x="826" y="94"/>
                  <a:pt x="816" y="83"/>
                </a:cubicBezTo>
                <a:cubicBezTo>
                  <a:pt x="541" y="0"/>
                  <a:pt x="541" y="0"/>
                  <a:pt x="541" y="0"/>
                </a:cubicBezTo>
                <a:cubicBezTo>
                  <a:pt x="95" y="62"/>
                  <a:pt x="95" y="62"/>
                  <a:pt x="95" y="62"/>
                </a:cubicBezTo>
                <a:cubicBezTo>
                  <a:pt x="95" y="62"/>
                  <a:pt x="44" y="69"/>
                  <a:pt x="49" y="148"/>
                </a:cubicBezTo>
                <a:cubicBezTo>
                  <a:pt x="51" y="191"/>
                  <a:pt x="65" y="213"/>
                  <a:pt x="77" y="223"/>
                </a:cubicBezTo>
                <a:cubicBezTo>
                  <a:pt x="40" y="234"/>
                  <a:pt x="40" y="234"/>
                  <a:pt x="40" y="234"/>
                </a:cubicBezTo>
                <a:cubicBezTo>
                  <a:pt x="30" y="245"/>
                  <a:pt x="43" y="254"/>
                  <a:pt x="61" y="260"/>
                </a:cubicBezTo>
                <a:cubicBezTo>
                  <a:pt x="62" y="260"/>
                  <a:pt x="62" y="260"/>
                  <a:pt x="63" y="261"/>
                </a:cubicBezTo>
                <a:cubicBezTo>
                  <a:pt x="85" y="275"/>
                  <a:pt x="85" y="317"/>
                  <a:pt x="82" y="342"/>
                </a:cubicBezTo>
                <a:cubicBezTo>
                  <a:pt x="0" y="365"/>
                  <a:pt x="29" y="373"/>
                  <a:pt x="29" y="373"/>
                </a:cubicBezTo>
                <a:cubicBezTo>
                  <a:pt x="47" y="377"/>
                  <a:pt x="47" y="377"/>
                  <a:pt x="47" y="377"/>
                </a:cubicBezTo>
                <a:cubicBezTo>
                  <a:pt x="34" y="388"/>
                  <a:pt x="22" y="410"/>
                  <a:pt x="24" y="451"/>
                </a:cubicBezTo>
                <a:cubicBezTo>
                  <a:pt x="29" y="530"/>
                  <a:pt x="71" y="536"/>
                  <a:pt x="71" y="536"/>
                </a:cubicBezTo>
                <a:cubicBezTo>
                  <a:pt x="362" y="631"/>
                  <a:pt x="362" y="631"/>
                  <a:pt x="362" y="631"/>
                </a:cubicBezTo>
                <a:cubicBezTo>
                  <a:pt x="803" y="524"/>
                  <a:pt x="803" y="524"/>
                  <a:pt x="803" y="524"/>
                </a:cubicBezTo>
                <a:cubicBezTo>
                  <a:pt x="803" y="524"/>
                  <a:pt x="832" y="517"/>
                  <a:pt x="750" y="493"/>
                </a:cubicBezTo>
                <a:cubicBezTo>
                  <a:pt x="747" y="469"/>
                  <a:pt x="746" y="426"/>
                  <a:pt x="769" y="412"/>
                </a:cubicBezTo>
                <a:cubicBezTo>
                  <a:pt x="770" y="412"/>
                  <a:pt x="770" y="411"/>
                  <a:pt x="770" y="411"/>
                </a:cubicBezTo>
                <a:cubicBezTo>
                  <a:pt x="789" y="405"/>
                  <a:pt x="802" y="397"/>
                  <a:pt x="792" y="386"/>
                </a:cubicBezTo>
                <a:cubicBezTo>
                  <a:pt x="773" y="380"/>
                  <a:pt x="773" y="380"/>
                  <a:pt x="773" y="380"/>
                </a:cubicBezTo>
                <a:cubicBezTo>
                  <a:pt x="785" y="372"/>
                  <a:pt x="805" y="352"/>
                  <a:pt x="808" y="300"/>
                </a:cubicBezTo>
                <a:cubicBezTo>
                  <a:pt x="810" y="264"/>
                  <a:pt x="800" y="243"/>
                  <a:pt x="789" y="230"/>
                </a:cubicBezTo>
                <a:cubicBezTo>
                  <a:pt x="827" y="221"/>
                  <a:pt x="827" y="221"/>
                  <a:pt x="827" y="221"/>
                </a:cubicBezTo>
                <a:cubicBezTo>
                  <a:pt x="827" y="221"/>
                  <a:pt x="857" y="214"/>
                  <a:pt x="775" y="190"/>
                </a:cubicBezTo>
                <a:close/>
                <a:moveTo>
                  <a:pt x="406" y="189"/>
                </a:moveTo>
                <a:cubicBezTo>
                  <a:pt x="480" y="174"/>
                  <a:pt x="480" y="174"/>
                  <a:pt x="480" y="174"/>
                </a:cubicBezTo>
                <a:cubicBezTo>
                  <a:pt x="731" y="123"/>
                  <a:pt x="731" y="123"/>
                  <a:pt x="731" y="123"/>
                </a:cubicBezTo>
                <a:cubicBezTo>
                  <a:pt x="768" y="115"/>
                  <a:pt x="768" y="115"/>
                  <a:pt x="768" y="115"/>
                </a:cubicBezTo>
                <a:cubicBezTo>
                  <a:pt x="756" y="137"/>
                  <a:pt x="757" y="167"/>
                  <a:pt x="759" y="186"/>
                </a:cubicBezTo>
                <a:cubicBezTo>
                  <a:pt x="759" y="190"/>
                  <a:pt x="759" y="194"/>
                  <a:pt x="760" y="197"/>
                </a:cubicBezTo>
                <a:cubicBezTo>
                  <a:pt x="719" y="207"/>
                  <a:pt x="719" y="207"/>
                  <a:pt x="719" y="207"/>
                </a:cubicBezTo>
                <a:cubicBezTo>
                  <a:pt x="403" y="286"/>
                  <a:pt x="403" y="286"/>
                  <a:pt x="403" y="286"/>
                </a:cubicBezTo>
                <a:lnTo>
                  <a:pt x="406" y="189"/>
                </a:lnTo>
                <a:close/>
                <a:moveTo>
                  <a:pt x="88" y="266"/>
                </a:moveTo>
                <a:cubicBezTo>
                  <a:pt x="126" y="274"/>
                  <a:pt x="126" y="274"/>
                  <a:pt x="126" y="274"/>
                </a:cubicBezTo>
                <a:cubicBezTo>
                  <a:pt x="366" y="324"/>
                  <a:pt x="366" y="324"/>
                  <a:pt x="366" y="324"/>
                </a:cubicBezTo>
                <a:cubicBezTo>
                  <a:pt x="387" y="328"/>
                  <a:pt x="387" y="328"/>
                  <a:pt x="387" y="328"/>
                </a:cubicBezTo>
                <a:cubicBezTo>
                  <a:pt x="387" y="328"/>
                  <a:pt x="387" y="328"/>
                  <a:pt x="387" y="328"/>
                </a:cubicBezTo>
                <a:cubicBezTo>
                  <a:pt x="387" y="328"/>
                  <a:pt x="387" y="328"/>
                  <a:pt x="387" y="328"/>
                </a:cubicBezTo>
                <a:cubicBezTo>
                  <a:pt x="450" y="341"/>
                  <a:pt x="450" y="341"/>
                  <a:pt x="450" y="341"/>
                </a:cubicBezTo>
                <a:cubicBezTo>
                  <a:pt x="453" y="437"/>
                  <a:pt x="453" y="437"/>
                  <a:pt x="453" y="437"/>
                </a:cubicBezTo>
                <a:cubicBezTo>
                  <a:pt x="128" y="357"/>
                  <a:pt x="128" y="357"/>
                  <a:pt x="128" y="357"/>
                </a:cubicBezTo>
                <a:cubicBezTo>
                  <a:pt x="96" y="349"/>
                  <a:pt x="96" y="349"/>
                  <a:pt x="96" y="349"/>
                </a:cubicBezTo>
                <a:cubicBezTo>
                  <a:pt x="97" y="346"/>
                  <a:pt x="97" y="342"/>
                  <a:pt x="98" y="337"/>
                </a:cubicBezTo>
                <a:cubicBezTo>
                  <a:pt x="100" y="318"/>
                  <a:pt x="100" y="288"/>
                  <a:pt x="88" y="266"/>
                </a:cubicBezTo>
                <a:close/>
                <a:moveTo>
                  <a:pt x="74" y="144"/>
                </a:moveTo>
                <a:cubicBezTo>
                  <a:pt x="73" y="123"/>
                  <a:pt x="77" y="108"/>
                  <a:pt x="85" y="100"/>
                </a:cubicBezTo>
                <a:cubicBezTo>
                  <a:pt x="90" y="95"/>
                  <a:pt x="95" y="94"/>
                  <a:pt x="99" y="94"/>
                </a:cubicBezTo>
                <a:cubicBezTo>
                  <a:pt x="101" y="94"/>
                  <a:pt x="103" y="95"/>
                  <a:pt x="103" y="95"/>
                </a:cubicBezTo>
                <a:cubicBezTo>
                  <a:pt x="295" y="157"/>
                  <a:pt x="295" y="157"/>
                  <a:pt x="295" y="157"/>
                </a:cubicBezTo>
                <a:cubicBezTo>
                  <a:pt x="391" y="189"/>
                  <a:pt x="391" y="189"/>
                  <a:pt x="391" y="189"/>
                </a:cubicBezTo>
                <a:cubicBezTo>
                  <a:pt x="388" y="286"/>
                  <a:pt x="388" y="286"/>
                  <a:pt x="388" y="286"/>
                </a:cubicBezTo>
                <a:cubicBezTo>
                  <a:pt x="119" y="210"/>
                  <a:pt x="119" y="210"/>
                  <a:pt x="119" y="210"/>
                </a:cubicBezTo>
                <a:cubicBezTo>
                  <a:pt x="105" y="206"/>
                  <a:pt x="105" y="206"/>
                  <a:pt x="105" y="206"/>
                </a:cubicBezTo>
                <a:cubicBezTo>
                  <a:pt x="104" y="206"/>
                  <a:pt x="103" y="206"/>
                  <a:pt x="103" y="206"/>
                </a:cubicBezTo>
                <a:cubicBezTo>
                  <a:pt x="102" y="206"/>
                  <a:pt x="75" y="204"/>
                  <a:pt x="74" y="144"/>
                </a:cubicBezTo>
                <a:close/>
                <a:moveTo>
                  <a:pt x="363" y="589"/>
                </a:moveTo>
                <a:cubicBezTo>
                  <a:pt x="80" y="509"/>
                  <a:pt x="80" y="509"/>
                  <a:pt x="80" y="509"/>
                </a:cubicBezTo>
                <a:cubicBezTo>
                  <a:pt x="80" y="509"/>
                  <a:pt x="79" y="509"/>
                  <a:pt x="78" y="509"/>
                </a:cubicBezTo>
                <a:cubicBezTo>
                  <a:pt x="77" y="509"/>
                  <a:pt x="51" y="506"/>
                  <a:pt x="49" y="447"/>
                </a:cubicBezTo>
                <a:cubicBezTo>
                  <a:pt x="49" y="426"/>
                  <a:pt x="53" y="411"/>
                  <a:pt x="60" y="403"/>
                </a:cubicBezTo>
                <a:cubicBezTo>
                  <a:pt x="65" y="398"/>
                  <a:pt x="71" y="397"/>
                  <a:pt x="75" y="397"/>
                </a:cubicBezTo>
                <a:cubicBezTo>
                  <a:pt x="77" y="397"/>
                  <a:pt x="78" y="398"/>
                  <a:pt x="78" y="398"/>
                </a:cubicBezTo>
                <a:cubicBezTo>
                  <a:pt x="78" y="398"/>
                  <a:pt x="78" y="398"/>
                  <a:pt x="78" y="398"/>
                </a:cubicBezTo>
                <a:cubicBezTo>
                  <a:pt x="366" y="491"/>
                  <a:pt x="366" y="491"/>
                  <a:pt x="366" y="491"/>
                </a:cubicBezTo>
                <a:lnTo>
                  <a:pt x="363" y="589"/>
                </a:lnTo>
                <a:close/>
                <a:moveTo>
                  <a:pt x="734" y="489"/>
                </a:moveTo>
                <a:cubicBezTo>
                  <a:pt x="734" y="493"/>
                  <a:pt x="735" y="497"/>
                  <a:pt x="735" y="500"/>
                </a:cubicBezTo>
                <a:cubicBezTo>
                  <a:pt x="379" y="589"/>
                  <a:pt x="379" y="589"/>
                  <a:pt x="379" y="589"/>
                </a:cubicBezTo>
                <a:cubicBezTo>
                  <a:pt x="382" y="492"/>
                  <a:pt x="382" y="492"/>
                  <a:pt x="382" y="492"/>
                </a:cubicBezTo>
                <a:cubicBezTo>
                  <a:pt x="458" y="477"/>
                  <a:pt x="458" y="477"/>
                  <a:pt x="458" y="477"/>
                </a:cubicBezTo>
                <a:cubicBezTo>
                  <a:pt x="469" y="479"/>
                  <a:pt x="469" y="479"/>
                  <a:pt x="469" y="479"/>
                </a:cubicBezTo>
                <a:cubicBezTo>
                  <a:pt x="512" y="466"/>
                  <a:pt x="512" y="466"/>
                  <a:pt x="512" y="466"/>
                </a:cubicBezTo>
                <a:cubicBezTo>
                  <a:pt x="706" y="426"/>
                  <a:pt x="706" y="426"/>
                  <a:pt x="706" y="426"/>
                </a:cubicBezTo>
                <a:cubicBezTo>
                  <a:pt x="743" y="418"/>
                  <a:pt x="743" y="418"/>
                  <a:pt x="743" y="418"/>
                </a:cubicBezTo>
                <a:cubicBezTo>
                  <a:pt x="731" y="440"/>
                  <a:pt x="732" y="470"/>
                  <a:pt x="734" y="489"/>
                </a:cubicBezTo>
                <a:close/>
                <a:moveTo>
                  <a:pt x="754" y="358"/>
                </a:moveTo>
                <a:cubicBezTo>
                  <a:pt x="753" y="358"/>
                  <a:pt x="752" y="358"/>
                  <a:pt x="752" y="358"/>
                </a:cubicBezTo>
                <a:cubicBezTo>
                  <a:pt x="725" y="365"/>
                  <a:pt x="725" y="365"/>
                  <a:pt x="725" y="365"/>
                </a:cubicBezTo>
                <a:cubicBezTo>
                  <a:pt x="469" y="437"/>
                  <a:pt x="469" y="437"/>
                  <a:pt x="469" y="437"/>
                </a:cubicBezTo>
                <a:cubicBezTo>
                  <a:pt x="466" y="340"/>
                  <a:pt x="466" y="340"/>
                  <a:pt x="466" y="340"/>
                </a:cubicBezTo>
                <a:cubicBezTo>
                  <a:pt x="550" y="313"/>
                  <a:pt x="550" y="313"/>
                  <a:pt x="550" y="313"/>
                </a:cubicBezTo>
                <a:cubicBezTo>
                  <a:pt x="753" y="246"/>
                  <a:pt x="753" y="246"/>
                  <a:pt x="753" y="246"/>
                </a:cubicBezTo>
                <a:cubicBezTo>
                  <a:pt x="753" y="246"/>
                  <a:pt x="764" y="244"/>
                  <a:pt x="772" y="252"/>
                </a:cubicBezTo>
                <a:cubicBezTo>
                  <a:pt x="779" y="260"/>
                  <a:pt x="783" y="275"/>
                  <a:pt x="782" y="296"/>
                </a:cubicBezTo>
                <a:cubicBezTo>
                  <a:pt x="781" y="355"/>
                  <a:pt x="755" y="357"/>
                  <a:pt x="754" y="358"/>
                </a:cubicBezTo>
                <a:close/>
              </a:path>
            </a:pathLst>
          </a:custGeom>
          <a:solidFill>
            <a:srgbClr val="2E8102"/>
          </a:solidFill>
          <a:ln>
            <a:noFill/>
          </a:ln>
        </p:spPr>
        <p:txBody>
          <a:bodyPr vert="horz" wrap="square" lIns="91440" tIns="45720" rIns="91440" bIns="45720" numCol="1" anchor="t" anchorCtr="0" compatLnSpc="1"/>
          <a:lstStyle/>
          <a:p>
            <a:endParaRPr lang="zh-CN" altLang="en-US" sz="1325"/>
          </a:p>
        </p:txBody>
      </p:sp>
      <p:sp>
        <p:nvSpPr>
          <p:cNvPr id="14" name="灯片编号占位符 13"/>
          <p:cNvSpPr>
            <a:spLocks noGrp="1"/>
          </p:cNvSpPr>
          <p:nvPr>
            <p:ph type="sldNum" sz="quarter" idx="12"/>
          </p:nvPr>
        </p:nvSpPr>
        <p:spPr/>
        <p:txBody>
          <a:bodyPr/>
          <a:lstStyle/>
          <a:p>
            <a:fld id="{5A873971-3151-479D-A2F3-0E7DC3B3DC13}" type="slidenum">
              <a:rPr lang="zh-CN" altLang="en-US" smtClean="0"/>
              <a:pPr/>
              <a:t>31</a:t>
            </a:fld>
            <a:endParaRPr lang="zh-CN" altLang="en-US"/>
          </a:p>
        </p:txBody>
      </p:sp>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3" cstate="print"/>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
        <p:nvSpPr>
          <p:cNvPr id="10" name="矩形 9"/>
          <p:cNvSpPr/>
          <p:nvPr/>
        </p:nvSpPr>
        <p:spPr>
          <a:xfrm>
            <a:off x="1207238" y="862326"/>
            <a:ext cx="9792038" cy="4832092"/>
          </a:xfrm>
          <a:prstGeom prst="rect">
            <a:avLst/>
          </a:prstGeom>
        </p:spPr>
        <p:txBody>
          <a:bodyPr wrap="square">
            <a:spAutoFit/>
          </a:bodyPr>
          <a:lstStyle/>
          <a:p>
            <a:pPr defTabSz="1087755"/>
            <a:r>
              <a:rPr lang="zh-CN" altLang="en-US" sz="4400" b="1" dirty="0" smtClean="0">
                <a:solidFill>
                  <a:srgbClr val="FF0000"/>
                </a:solidFill>
                <a:latin typeface="迷你简行楷" pitchFamily="65" charset="-122"/>
                <a:ea typeface="迷你简行楷" pitchFamily="65" charset="-122"/>
                <a:cs typeface="Open Sans" panose="020B0606030504020204" pitchFamily="34" charset="0"/>
              </a:rPr>
              <a:t>提醒：</a:t>
            </a:r>
            <a:endParaRPr lang="en-US" altLang="zh-CN" sz="4400" b="1" dirty="0" smtClean="0">
              <a:solidFill>
                <a:srgbClr val="FF0000"/>
              </a:solidFill>
              <a:latin typeface="迷你简行楷" pitchFamily="65" charset="-122"/>
              <a:ea typeface="迷你简行楷" pitchFamily="65" charset="-122"/>
              <a:cs typeface="Open Sans" panose="020B0606030504020204" pitchFamily="34" charset="0"/>
            </a:endParaRPr>
          </a:p>
          <a:p>
            <a:pPr defTabSz="1087755">
              <a:lnSpc>
                <a:spcPct val="150000"/>
              </a:lnSpc>
            </a:pPr>
            <a:r>
              <a:rPr lang="zh-CN" altLang="en-US" sz="4400" b="1" dirty="0" smtClean="0">
                <a:solidFill>
                  <a:srgbClr val="006600"/>
                </a:solidFill>
                <a:latin typeface="迷你简行楷" pitchFamily="65" charset="-122"/>
                <a:ea typeface="迷你简行楷" pitchFamily="65" charset="-122"/>
                <a:cs typeface="Open Sans" panose="020B0606030504020204" pitchFamily="34" charset="0"/>
              </a:rPr>
              <a:t>    </a:t>
            </a:r>
            <a:r>
              <a:rPr lang="zh-CN" altLang="en-US" sz="4400" b="1" dirty="0" smtClean="0">
                <a:solidFill>
                  <a:srgbClr val="006600"/>
                </a:solidFill>
                <a:latin typeface="迷你简行楷" pitchFamily="65" charset="-122"/>
                <a:ea typeface="迷你简行楷" pitchFamily="65" charset="-122"/>
                <a:cs typeface="Open Sans" panose="020B0606030504020204" pitchFamily="34" charset="0"/>
              </a:rPr>
              <a:t>毕业</a:t>
            </a:r>
            <a:r>
              <a:rPr lang="zh-CN" altLang="en-US" sz="4400" b="1" dirty="0" smtClean="0">
                <a:solidFill>
                  <a:srgbClr val="006600"/>
                </a:solidFill>
                <a:latin typeface="迷你简行楷" pitchFamily="65" charset="-122"/>
                <a:ea typeface="迷你简行楷" pitchFamily="65" charset="-122"/>
                <a:cs typeface="Open Sans" panose="020B0606030504020204" pitchFamily="34" charset="0"/>
              </a:rPr>
              <a:t>离</a:t>
            </a:r>
            <a:r>
              <a:rPr lang="zh-CN" altLang="en-US" sz="4400" b="1" dirty="0" smtClean="0">
                <a:solidFill>
                  <a:srgbClr val="006600"/>
                </a:solidFill>
                <a:latin typeface="迷你简行楷" pitchFamily="65" charset="-122"/>
                <a:ea typeface="迷你简行楷" pitchFamily="65" charset="-122"/>
                <a:cs typeface="Open Sans" panose="020B0606030504020204" pitchFamily="34" charset="0"/>
              </a:rPr>
              <a:t>校</a:t>
            </a:r>
            <a:r>
              <a:rPr lang="zh-CN" altLang="en-US" sz="4400" b="1" dirty="0" smtClean="0">
                <a:solidFill>
                  <a:srgbClr val="006600"/>
                </a:solidFill>
                <a:latin typeface="迷你简行楷" pitchFamily="65" charset="-122"/>
                <a:ea typeface="迷你简行楷" pitchFamily="65" charset="-122"/>
                <a:cs typeface="Open Sans" panose="020B0606030504020204" pitchFamily="34" charset="0"/>
              </a:rPr>
              <a:t>后，相关专业未停办，可以继续</a:t>
            </a:r>
            <a:r>
              <a:rPr lang="zh-CN" altLang="en-US" sz="4400" b="1" dirty="0" smtClean="0">
                <a:solidFill>
                  <a:srgbClr val="006600"/>
                </a:solidFill>
                <a:latin typeface="迷你简行楷" pitchFamily="65" charset="-122"/>
                <a:ea typeface="迷你简行楷" pitchFamily="65" charset="-122"/>
                <a:cs typeface="Open Sans" panose="020B0606030504020204" pitchFamily="34" charset="0"/>
              </a:rPr>
              <a:t>完成</a:t>
            </a:r>
            <a:r>
              <a:rPr lang="zh-CN" altLang="en-US" sz="4400" b="1" dirty="0" smtClean="0">
                <a:solidFill>
                  <a:srgbClr val="006600"/>
                </a:solidFill>
                <a:latin typeface="迷你简行楷" pitchFamily="65" charset="-122"/>
                <a:ea typeface="迷你简行楷" pitchFamily="65" charset="-122"/>
                <a:cs typeface="Open Sans" panose="020B0606030504020204" pitchFamily="34" charset="0"/>
              </a:rPr>
              <a:t>二学历学业课程的考试、毕业申请、学位申请等</a:t>
            </a:r>
            <a:r>
              <a:rPr lang="zh-CN" altLang="en-US" sz="4400" b="1" dirty="0" smtClean="0">
                <a:solidFill>
                  <a:srgbClr val="006600"/>
                </a:solidFill>
                <a:latin typeface="迷你简行楷" pitchFamily="65" charset="-122"/>
                <a:ea typeface="迷你简行楷" pitchFamily="65" charset="-122"/>
                <a:cs typeface="Open Sans" panose="020B0606030504020204" pitchFamily="34" charset="0"/>
              </a:rPr>
              <a:t>工作。需及时</a:t>
            </a:r>
            <a:r>
              <a:rPr lang="zh-CN" altLang="en-US" sz="4400" b="1" dirty="0" smtClean="0">
                <a:solidFill>
                  <a:srgbClr val="006600"/>
                </a:solidFill>
                <a:latin typeface="迷你简行楷" pitchFamily="65" charset="-122"/>
                <a:ea typeface="迷你简行楷" pitchFamily="65" charset="-122"/>
                <a:cs typeface="Open Sans" panose="020B0606030504020204" pitchFamily="34" charset="0"/>
              </a:rPr>
              <a:t>上网</a:t>
            </a:r>
            <a:r>
              <a:rPr lang="zh-CN" altLang="en-US" sz="4400" b="1" dirty="0" smtClean="0">
                <a:solidFill>
                  <a:srgbClr val="006600"/>
                </a:solidFill>
                <a:latin typeface="迷你简行楷" pitchFamily="65" charset="-122"/>
                <a:ea typeface="迷你简行楷" pitchFamily="65" charset="-122"/>
                <a:cs typeface="Open Sans" panose="020B0606030504020204" pitchFamily="34" charset="0"/>
              </a:rPr>
              <a:t>查阅各项工作开展通知</a:t>
            </a:r>
            <a:r>
              <a:rPr lang="zh-CN" altLang="en-US" sz="4400" b="1" dirty="0" smtClean="0">
                <a:solidFill>
                  <a:srgbClr val="006600"/>
                </a:solidFill>
                <a:latin typeface="迷你简行楷" pitchFamily="65" charset="-122"/>
                <a:ea typeface="迷你简行楷" pitchFamily="65" charset="-122"/>
                <a:cs typeface="Open Sans" panose="020B0606030504020204" pitchFamily="34" charset="0"/>
              </a:rPr>
              <a:t>。</a:t>
            </a:r>
            <a:endParaRPr lang="en-US" altLang="zh-CN" sz="4400" b="1" dirty="0" smtClean="0">
              <a:solidFill>
                <a:srgbClr val="006600"/>
              </a:solidFill>
              <a:latin typeface="迷你简行楷" pitchFamily="65" charset="-122"/>
              <a:ea typeface="迷你简行楷" pitchFamily="65" charset="-122"/>
              <a:cs typeface="Open Sans" panose="020B0606030504020204" pitchFamily="34" charset="0"/>
            </a:endParaRPr>
          </a:p>
        </p:txBody>
      </p:sp>
      <p:sp>
        <p:nvSpPr>
          <p:cNvPr id="11" name="灯片编号占位符 10"/>
          <p:cNvSpPr>
            <a:spLocks noGrp="1"/>
          </p:cNvSpPr>
          <p:nvPr>
            <p:ph type="sldNum" sz="quarter" idx="12"/>
          </p:nvPr>
        </p:nvSpPr>
        <p:spPr/>
        <p:txBody>
          <a:bodyPr/>
          <a:lstStyle/>
          <a:p>
            <a:fld id="{5A873971-3151-479D-A2F3-0E7DC3B3DC13}" type="slidenum">
              <a:rPr lang="zh-CN" altLang="en-US" smtClean="0"/>
              <a:pPr/>
              <a:t>32</a:t>
            </a:fld>
            <a:endParaRPr lang="zh-CN" altLang="en-US"/>
          </a:p>
        </p:txBody>
      </p:sp>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stretch>
            <a:fillRect/>
          </a:stretch>
        </p:blipFill>
        <p:spPr>
          <a:xfrm>
            <a:off x="0" y="0"/>
            <a:ext cx="12192000" cy="6881194"/>
          </a:xfrm>
          <a:prstGeom prst="rect">
            <a:avLst/>
          </a:prstGeom>
        </p:spPr>
      </p:pic>
      <p:sp>
        <p:nvSpPr>
          <p:cNvPr id="11" name="矩形 10"/>
          <p:cNvSpPr/>
          <p:nvPr/>
        </p:nvSpPr>
        <p:spPr>
          <a:xfrm>
            <a:off x="4432983" y="2437302"/>
            <a:ext cx="3742266" cy="1569652"/>
          </a:xfrm>
          <a:prstGeom prst="rect">
            <a:avLst/>
          </a:prstGeom>
        </p:spPr>
        <p:txBody>
          <a:bodyPr wrap="square" lIns="91432" tIns="45716" rIns="91432" bIns="45716" anchor="t">
            <a:spAutoFit/>
          </a:bodyPr>
          <a:lstStyle/>
          <a:p>
            <a:pPr algn="ctr" fontAlgn="ctr"/>
            <a:r>
              <a:rPr lang="zh-CN" altLang="en-US" sz="9600" b="1" spc="800" dirty="0" smtClean="0">
                <a:solidFill>
                  <a:srgbClr val="065E03"/>
                </a:solidFill>
                <a:latin typeface="迷你简行楷" pitchFamily="65" charset="-122"/>
                <a:ea typeface="迷你简行楷" pitchFamily="65" charset="-122"/>
              </a:rPr>
              <a:t>谢谢</a:t>
            </a:r>
            <a:r>
              <a:rPr lang="en-US" altLang="zh-CN" sz="9600" b="1" spc="800" dirty="0" smtClean="0">
                <a:solidFill>
                  <a:srgbClr val="065E03"/>
                </a:solidFill>
                <a:latin typeface="迷你简行楷" pitchFamily="65" charset="-122"/>
                <a:ea typeface="迷你简行楷" pitchFamily="65" charset="-122"/>
              </a:rPr>
              <a:t>!</a:t>
            </a:r>
            <a:endParaRPr lang="zh-CN" altLang="en-US" sz="9600" b="1" spc="800" dirty="0">
              <a:solidFill>
                <a:srgbClr val="065E03"/>
              </a:solidFill>
              <a:latin typeface="迷你简行楷" pitchFamily="65" charset="-122"/>
              <a:ea typeface="迷你简行楷" pitchFamily="65" charset="-122"/>
            </a:endParaRPr>
          </a:p>
        </p:txBody>
      </p:sp>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3416" t="12045" r="31981" b="24572"/>
          <a:stretch>
            <a:fillRect/>
          </a:stretch>
        </p:blipFill>
        <p:spPr>
          <a:xfrm>
            <a:off x="2541562" y="2466526"/>
            <a:ext cx="1431427" cy="1404419"/>
          </a:xfrm>
          <a:prstGeom prst="rect">
            <a:avLst/>
          </a:prstGeom>
        </p:spPr>
      </p:pic>
      <p:pic>
        <p:nvPicPr>
          <p:cNvPr id="6" name="图片 5"/>
          <p:cNvPicPr>
            <a:picLocks noChangeAspect="1"/>
          </p:cNvPicPr>
          <p:nvPr/>
        </p:nvPicPr>
        <p:blipFill>
          <a:blip r:embed="rId5" cstate="email"/>
          <a:srcRect/>
          <a:stretch>
            <a:fillRect/>
          </a:stretch>
        </p:blipFill>
        <p:spPr>
          <a:xfrm>
            <a:off x="575734" y="254000"/>
            <a:ext cx="3397255" cy="905933"/>
          </a:xfrm>
          <a:prstGeom prst="rect">
            <a:avLst/>
          </a:prstGeom>
          <a:ln>
            <a:noFill/>
          </a:ln>
          <a:effectLst>
            <a:outerShdw blurRad="50800" dist="38100" dir="18900000" algn="bl" rotWithShape="0">
              <a:prstClr val="black">
                <a:alpha val="40000"/>
              </a:prstClr>
            </a:outerShdw>
          </a:effectLst>
        </p:spPr>
      </p:pic>
      <p:sp>
        <p:nvSpPr>
          <p:cNvPr id="10" name="椭圆 9"/>
          <p:cNvSpPr/>
          <p:nvPr/>
        </p:nvSpPr>
        <p:spPr>
          <a:xfrm>
            <a:off x="9762068" y="4411133"/>
            <a:ext cx="1972733" cy="1413933"/>
          </a:xfrm>
          <a:prstGeom prst="ellipse">
            <a:avLst/>
          </a:prstGeom>
          <a:noFill/>
          <a:ln w="508000">
            <a:solidFill>
              <a:srgbClr val="92D050">
                <a:alpha val="80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15" name="椭圆 14"/>
          <p:cNvSpPr/>
          <p:nvPr/>
        </p:nvSpPr>
        <p:spPr>
          <a:xfrm>
            <a:off x="8978118" y="4275667"/>
            <a:ext cx="1308884" cy="2019756"/>
          </a:xfrm>
          <a:prstGeom prst="ellipse">
            <a:avLst/>
          </a:prstGeom>
          <a:noFill/>
          <a:ln w="381000">
            <a:solidFill>
              <a:srgbClr val="FFC000">
                <a:alpha val="80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prstClr val="white"/>
              </a:solidFill>
            </a:endParaRPr>
          </a:p>
        </p:txBody>
      </p:sp>
      <p:sp>
        <p:nvSpPr>
          <p:cNvPr id="9" name="灯片编号占位符 8"/>
          <p:cNvSpPr>
            <a:spLocks noGrp="1"/>
          </p:cNvSpPr>
          <p:nvPr>
            <p:ph type="sldNum" sz="quarter" idx="12"/>
          </p:nvPr>
        </p:nvSpPr>
        <p:spPr/>
        <p:txBody>
          <a:bodyPr/>
          <a:lstStyle/>
          <a:p>
            <a:fld id="{5A873971-3151-479D-A2F3-0E7DC3B3DC13}" type="slidenum">
              <a:rPr lang="zh-CN" altLang="en-US" smtClean="0"/>
              <a:pPr/>
              <a:t>33</a:t>
            </a:fld>
            <a:endParaRPr lang="zh-CN"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25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366873" y="412121"/>
            <a:ext cx="3137394" cy="553998"/>
          </a:xfrm>
          <a:prstGeom prst="rect">
            <a:avLst/>
          </a:prstGeom>
        </p:spPr>
        <p:txBody>
          <a:bodyPr wrap="square">
            <a:spAutoFit/>
          </a:bodyPr>
          <a:lstStyle/>
          <a:p>
            <a:pPr defTabSz="1087755"/>
            <a:r>
              <a:rPr lang="zh-CN" altLang="en-US" sz="30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专业开考计划</a:t>
            </a:r>
            <a:endParaRPr lang="en-CA" altLang="zh-CN" sz="30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pic>
        <p:nvPicPr>
          <p:cNvPr id="37" name="图片 36"/>
          <p:cNvPicPr>
            <a:picLocks noChangeAspect="1"/>
          </p:cNvPicPr>
          <p:nvPr/>
        </p:nvPicPr>
        <p:blipFill rotWithShape="1">
          <a:blip r:embed="rId4" cstate="print"/>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
        <p:nvSpPr>
          <p:cNvPr id="34" name="矩形 33"/>
          <p:cNvSpPr/>
          <p:nvPr/>
        </p:nvSpPr>
        <p:spPr>
          <a:xfrm>
            <a:off x="1058333" y="1286934"/>
            <a:ext cx="10227734" cy="3970318"/>
          </a:xfrm>
          <a:prstGeom prst="rect">
            <a:avLst/>
          </a:prstGeom>
        </p:spPr>
        <p:txBody>
          <a:bodyPr wrap="square">
            <a:spAutoFit/>
          </a:bodyPr>
          <a:lstStyle/>
          <a:p>
            <a:pPr>
              <a:lnSpc>
                <a:spcPct val="150000"/>
              </a:lnSpc>
            </a:pPr>
            <a:r>
              <a:rPr lang="en-US" altLang="zh-CN" sz="2800" dirty="0" smtClean="0">
                <a:latin typeface="黑体" pitchFamily="49" charset="-122"/>
                <a:ea typeface="黑体" pitchFamily="49" charset="-122"/>
              </a:rPr>
              <a:t>    1</a:t>
            </a:r>
            <a:r>
              <a:rPr lang="zh-CN" altLang="en-US" sz="2800" dirty="0" smtClean="0">
                <a:latin typeface="黑体" pitchFamily="49" charset="-122"/>
                <a:ea typeface="黑体" pitchFamily="49" charset="-122"/>
              </a:rPr>
              <a:t>、自学考试助学专业本科第二学历教育</a:t>
            </a:r>
            <a:r>
              <a:rPr lang="en-US" altLang="zh-CN" sz="2800" dirty="0" smtClean="0">
                <a:latin typeface="黑体" pitchFamily="49" charset="-122"/>
                <a:ea typeface="黑体" pitchFamily="49" charset="-122"/>
              </a:rPr>
              <a:t>(</a:t>
            </a:r>
            <a:r>
              <a:rPr lang="zh-CN" altLang="en-US" sz="2800" dirty="0" smtClean="0">
                <a:latin typeface="黑体" pitchFamily="49" charset="-122"/>
                <a:ea typeface="黑体" pitchFamily="49" charset="-122"/>
              </a:rPr>
              <a:t>以下简称“助学本科二学历”</a:t>
            </a:r>
            <a:r>
              <a:rPr lang="en-US" altLang="zh-CN" sz="2800" dirty="0" smtClean="0">
                <a:latin typeface="黑体" pitchFamily="49" charset="-122"/>
                <a:ea typeface="黑体" pitchFamily="49" charset="-122"/>
              </a:rPr>
              <a:t>)</a:t>
            </a:r>
            <a:r>
              <a:rPr lang="zh-CN" altLang="en-US" sz="2800" dirty="0" smtClean="0">
                <a:latin typeface="黑体" pitchFamily="49" charset="-122"/>
                <a:ea typeface="黑体" pitchFamily="49" charset="-122"/>
              </a:rPr>
              <a:t>的专业考试计划由省教育考试院制定，参与办学的主考学校实施全省</a:t>
            </a:r>
            <a:r>
              <a:rPr lang="zh-CN" altLang="en-US" sz="2800" dirty="0" smtClean="0">
                <a:solidFill>
                  <a:srgbClr val="FF0000"/>
                </a:solidFill>
                <a:latin typeface="黑体" pitchFamily="49" charset="-122"/>
                <a:ea typeface="黑体" pitchFamily="49" charset="-122"/>
              </a:rPr>
              <a:t>统一</a:t>
            </a:r>
            <a:r>
              <a:rPr lang="zh-CN" altLang="en-US" sz="2800" dirty="0" smtClean="0">
                <a:latin typeface="黑体" pitchFamily="49" charset="-122"/>
                <a:ea typeface="黑体" pitchFamily="49" charset="-122"/>
              </a:rPr>
              <a:t>的专业考试计划。</a:t>
            </a:r>
          </a:p>
          <a:p>
            <a:pPr>
              <a:lnSpc>
                <a:spcPct val="150000"/>
              </a:lnSpc>
              <a:buFontTx/>
              <a:buNone/>
            </a:pPr>
            <a:r>
              <a:rPr lang="en-US" altLang="zh-CN" sz="2800" dirty="0" smtClean="0">
                <a:latin typeface="黑体" pitchFamily="49" charset="-122"/>
                <a:ea typeface="黑体" pitchFamily="49" charset="-122"/>
              </a:rPr>
              <a:t>    2</a:t>
            </a:r>
            <a:r>
              <a:rPr lang="zh-CN" altLang="en-US" sz="2800" dirty="0" smtClean="0">
                <a:latin typeface="黑体" pitchFamily="49" charset="-122"/>
                <a:ea typeface="黑体" pitchFamily="49" charset="-122"/>
              </a:rPr>
              <a:t>、“助学本科二学历”考试计划为本科段专业考试计划，课程门数约</a:t>
            </a:r>
            <a:r>
              <a:rPr lang="en-US" altLang="zh-CN" sz="2800" dirty="0" smtClean="0">
                <a:latin typeface="黑体" pitchFamily="49" charset="-122"/>
                <a:ea typeface="黑体" pitchFamily="49" charset="-122"/>
              </a:rPr>
              <a:t>13</a:t>
            </a:r>
            <a:r>
              <a:rPr lang="zh-CN" altLang="en-US" sz="2800" dirty="0" smtClean="0">
                <a:latin typeface="黑体" pitchFamily="49" charset="-122"/>
                <a:ea typeface="黑体" pitchFamily="49" charset="-122"/>
              </a:rPr>
              <a:t>门左右，除去可免考课程，参加学习与考试课程约</a:t>
            </a:r>
            <a:r>
              <a:rPr lang="en-US" altLang="zh-CN" sz="2800" dirty="0" smtClean="0">
                <a:latin typeface="黑体" pitchFamily="49" charset="-122"/>
                <a:ea typeface="黑体" pitchFamily="49" charset="-122"/>
              </a:rPr>
              <a:t>9-10</a:t>
            </a:r>
            <a:r>
              <a:rPr lang="zh-CN" altLang="en-US" sz="2800" dirty="0" smtClean="0">
                <a:latin typeface="黑体" pitchFamily="49" charset="-122"/>
                <a:ea typeface="黑体" pitchFamily="49" charset="-122"/>
              </a:rPr>
              <a:t>门左右。</a:t>
            </a:r>
          </a:p>
        </p:txBody>
      </p:sp>
      <p:sp>
        <p:nvSpPr>
          <p:cNvPr id="6" name="灯片编号占位符 5"/>
          <p:cNvSpPr>
            <a:spLocks noGrp="1"/>
          </p:cNvSpPr>
          <p:nvPr>
            <p:ph type="sldNum" sz="quarter" idx="12"/>
          </p:nvPr>
        </p:nvSpPr>
        <p:spPr/>
        <p:txBody>
          <a:bodyPr/>
          <a:lstStyle/>
          <a:p>
            <a:fld id="{5A873971-3151-479D-A2F3-0E7DC3B3DC13}" type="slidenum">
              <a:rPr lang="zh-CN" altLang="en-US" smtClean="0"/>
              <a:pPr/>
              <a:t>4</a:t>
            </a:fld>
            <a:endParaRPr lang="zh-CN" altLang="en-US"/>
          </a:p>
        </p:txBody>
      </p:sp>
    </p:spTree>
  </p:cSld>
  <p:clrMapOvr>
    <a:masterClrMapping/>
  </p:clrMapOvr>
  <p:transition spd="slow">
    <p:pull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587006" y="208921"/>
            <a:ext cx="2375394" cy="553998"/>
          </a:xfrm>
          <a:prstGeom prst="rect">
            <a:avLst/>
          </a:prstGeom>
        </p:spPr>
        <p:txBody>
          <a:bodyPr wrap="square">
            <a:spAutoFit/>
          </a:bodyPr>
          <a:lstStyle/>
          <a:p>
            <a:pPr defTabSz="1087755"/>
            <a:r>
              <a:rPr lang="zh-CN" altLang="en-US" sz="30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通 信 工 程</a:t>
            </a:r>
            <a:endParaRPr lang="en-CA" altLang="zh-CN" sz="30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416" t="12045" r="31981" b="24572"/>
          <a:stretch>
            <a:fillRect/>
          </a:stretch>
        </p:blipFill>
        <p:spPr>
          <a:xfrm>
            <a:off x="181139" y="203231"/>
            <a:ext cx="990465" cy="971777"/>
          </a:xfrm>
          <a:prstGeom prst="rect">
            <a:avLst/>
          </a:prstGeom>
        </p:spPr>
      </p:pic>
      <p:pic>
        <p:nvPicPr>
          <p:cNvPr id="37" name="图片 36"/>
          <p:cNvPicPr>
            <a:picLocks noChangeAspect="1"/>
          </p:cNvPicPr>
          <p:nvPr/>
        </p:nvPicPr>
        <p:blipFill rotWithShape="1">
          <a:blip r:embed="rId4" cstate="print"/>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
        <p:nvSpPr>
          <p:cNvPr id="34" name="矩形 33"/>
          <p:cNvSpPr/>
          <p:nvPr/>
        </p:nvSpPr>
        <p:spPr>
          <a:xfrm>
            <a:off x="1058333" y="1286934"/>
            <a:ext cx="10227734" cy="637675"/>
          </a:xfrm>
          <a:prstGeom prst="rect">
            <a:avLst/>
          </a:prstGeom>
        </p:spPr>
        <p:txBody>
          <a:bodyPr wrap="square">
            <a:spAutoFit/>
          </a:bodyPr>
          <a:lstStyle/>
          <a:p>
            <a:pPr>
              <a:lnSpc>
                <a:spcPct val="150000"/>
              </a:lnSpc>
            </a:pPr>
            <a:endParaRPr lang="zh-CN" altLang="en-US" sz="2800" dirty="0" smtClean="0">
              <a:latin typeface="黑体" pitchFamily="49" charset="-122"/>
              <a:ea typeface="黑体" pitchFamily="49" charset="-122"/>
            </a:endParaRPr>
          </a:p>
        </p:txBody>
      </p:sp>
      <p:sp>
        <p:nvSpPr>
          <p:cNvPr id="6" name="灯片编号占位符 4"/>
          <p:cNvSpPr>
            <a:spLocks noGrp="1"/>
          </p:cNvSpPr>
          <p:nvPr>
            <p:ph type="sldNum" sz="quarter" idx="4294967295"/>
          </p:nvPr>
        </p:nvSpPr>
        <p:spPr>
          <a:xfrm>
            <a:off x="10010882" y="5972894"/>
            <a:ext cx="499426" cy="476250"/>
          </a:xfrm>
          <a:prstGeom prst="rect">
            <a:avLst/>
          </a:prstGeom>
        </p:spPr>
        <p:txBody>
          <a:bodyPr/>
          <a:lstStyle/>
          <a:p>
            <a:pPr>
              <a:defRPr/>
            </a:pPr>
            <a:fld id="{0546C10D-5C7C-4715-93BE-1FFA359D7153}" type="slidenum">
              <a:rPr lang="en-US"/>
              <a:pPr>
                <a:defRPr/>
              </a:pPr>
              <a:t>5</a:t>
            </a:fld>
            <a:endParaRPr lang="en-US"/>
          </a:p>
        </p:txBody>
      </p:sp>
      <p:graphicFrame>
        <p:nvGraphicFramePr>
          <p:cNvPr id="7" name="Group 310"/>
          <p:cNvGraphicFramePr>
            <a:graphicFrameLocks noGrp="1"/>
          </p:cNvGraphicFramePr>
          <p:nvPr/>
        </p:nvGraphicFramePr>
        <p:xfrm>
          <a:off x="1447801" y="787400"/>
          <a:ext cx="8424768" cy="5052802"/>
        </p:xfrm>
        <a:graphic>
          <a:graphicData uri="http://schemas.openxmlformats.org/drawingml/2006/table">
            <a:tbl>
              <a:tblPr/>
              <a:tblGrid>
                <a:gridCol w="897466"/>
                <a:gridCol w="719666"/>
                <a:gridCol w="3598334"/>
                <a:gridCol w="587447"/>
                <a:gridCol w="559713"/>
                <a:gridCol w="494715"/>
                <a:gridCol w="500929"/>
                <a:gridCol w="1066498"/>
              </a:tblGrid>
              <a:tr h="220705">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课程代码</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序号</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课程名称</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开课</a:t>
                      </a:r>
                      <a:b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b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学期</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黑体" pitchFamily="2" charset="-122"/>
                          <a:ea typeface="黑体" pitchFamily="2" charset="-122"/>
                        </a:rPr>
                        <a:t>学分</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校成绩</a:t>
                      </a:r>
                      <a:b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b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比例</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课程说明</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47533">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黑体" pitchFamily="2" charset="-122"/>
                          <a:ea typeface="黑体" pitchFamily="2" charset="-122"/>
                        </a:rPr>
                        <a:t>理论</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黑体" pitchFamily="2" charset="-122"/>
                          <a:ea typeface="黑体" pitchFamily="2" charset="-122"/>
                        </a:rPr>
                        <a:t>实践</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tc vMerge="1">
                  <a:txBody>
                    <a:bodyPr/>
                    <a:lstStyle/>
                    <a:p>
                      <a:endParaRPr lang="zh-CN" altLang="en-US"/>
                    </a:p>
                  </a:txBody>
                  <a:tcPr/>
                </a:tc>
              </a:tr>
              <a:tr h="31471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03709</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1</a:t>
                      </a:r>
                      <a:endParaRPr kumimoji="0" lang="zh-CN" altLang="en-US" sz="1400" b="1" i="0" u="none" strike="noStrike" cap="none" normalizeH="0" baseline="0" dirty="0" smtClean="0">
                        <a:ln>
                          <a:noFill/>
                        </a:ln>
                        <a:solidFill>
                          <a:srgbClr val="000000"/>
                        </a:solidFill>
                        <a:effectLst/>
                        <a:latin typeface="黑体" pitchFamily="2" charset="-122"/>
                        <a:ea typeface="黑体" pitchFamily="2" charset="-122"/>
                      </a:endParaRP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 马克思主义基本原理概论</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免考</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4</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zh-CN" altLang="en-US" sz="1400" b="1" i="0" u="none" strike="noStrike" cap="none" normalizeH="0" baseline="0" dirty="0" smtClean="0">
                        <a:ln>
                          <a:noFill/>
                        </a:ln>
                        <a:solidFill>
                          <a:srgbClr val="000000"/>
                        </a:solidFill>
                        <a:effectLst/>
                        <a:latin typeface="黑体" pitchFamily="2" charset="-122"/>
                        <a:ea typeface="黑体" pitchFamily="2" charset="-122"/>
                      </a:endParaRP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71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03708</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2</a:t>
                      </a:r>
                      <a:endParaRPr kumimoji="0" lang="zh-CN" altLang="en-US" sz="1400" b="1" i="0" u="none" strike="noStrike" cap="none" normalizeH="0" baseline="0" dirty="0" smtClean="0">
                        <a:ln>
                          <a:noFill/>
                        </a:ln>
                        <a:solidFill>
                          <a:srgbClr val="000000"/>
                        </a:solidFill>
                        <a:effectLst/>
                        <a:latin typeface="黑体" pitchFamily="2" charset="-122"/>
                        <a:ea typeface="黑体" pitchFamily="2" charset="-122"/>
                      </a:endParaRP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 中国近现代史纲要</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免考</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rgbClr val="000000"/>
                          </a:solidFill>
                          <a:effectLst/>
                          <a:latin typeface="黑体" pitchFamily="2" charset="-122"/>
                          <a:ea typeface="黑体" pitchFamily="2" charset="-122"/>
                        </a:rPr>
                        <a:t>2</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黑体" pitchFamily="2" charset="-122"/>
                          <a:ea typeface="黑体" pitchFamily="2" charset="-122"/>
                        </a:rPr>
                        <a:t>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黑体" pitchFamily="2" charset="-122"/>
                          <a:ea typeface="黑体" pitchFamily="2" charset="-122"/>
                        </a:rPr>
                        <a:t>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endParaRPr kumimoji="0" lang="en-US" altLang="zh-CN" sz="1400" b="1" i="0" u="none" strike="noStrike" cap="none" normalizeH="0" baseline="0" dirty="0" smtClean="0">
                        <a:ln>
                          <a:noFill/>
                        </a:ln>
                        <a:solidFill>
                          <a:srgbClr val="000000"/>
                        </a:solidFill>
                        <a:effectLst/>
                        <a:latin typeface="黑体" pitchFamily="2" charset="-122"/>
                        <a:ea typeface="黑体" pitchFamily="2" charset="-122"/>
                      </a:endParaRP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71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00015</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3</a:t>
                      </a:r>
                      <a:endParaRPr kumimoji="0" lang="zh-CN" altLang="en-US" sz="1400" b="1" i="0" u="none" strike="noStrike" cap="none" normalizeH="0" baseline="0" dirty="0" smtClean="0">
                        <a:ln>
                          <a:noFill/>
                        </a:ln>
                        <a:solidFill>
                          <a:srgbClr val="000000"/>
                        </a:solidFill>
                        <a:effectLst/>
                        <a:latin typeface="黑体" pitchFamily="2" charset="-122"/>
                        <a:ea typeface="黑体" pitchFamily="2" charset="-122"/>
                      </a:endParaRP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 英语（二）●</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免考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14</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 或日语</a:t>
                      </a:r>
                      <a:endParaRPr kumimoji="0" lang="en-US" altLang="zh-CN" sz="1400" b="1" i="0" u="none" strike="noStrike" cap="none" normalizeH="0" baseline="0" dirty="0" smtClean="0">
                        <a:ln>
                          <a:noFill/>
                        </a:ln>
                        <a:solidFill>
                          <a:srgbClr val="000000"/>
                        </a:solidFill>
                        <a:effectLst/>
                        <a:latin typeface="黑体" pitchFamily="2" charset="-122"/>
                        <a:ea typeface="黑体" pitchFamily="2" charset="-122"/>
                      </a:endParaRP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71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02344</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4</a:t>
                      </a:r>
                      <a:endParaRPr kumimoji="0" lang="zh-CN" altLang="en-US" sz="1400" b="1" i="0" u="none" strike="noStrike" cap="none" normalizeH="0" baseline="0" dirty="0" smtClean="0">
                        <a:ln>
                          <a:noFill/>
                        </a:ln>
                        <a:solidFill>
                          <a:srgbClr val="000000"/>
                        </a:solidFill>
                        <a:effectLst/>
                        <a:latin typeface="黑体" pitchFamily="2" charset="-122"/>
                        <a:ea typeface="黑体" pitchFamily="2" charset="-122"/>
                      </a:endParaRP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 数字电路</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黑体" pitchFamily="2" charset="-122"/>
                          <a:ea typeface="黑体" pitchFamily="2" charset="-122"/>
                        </a:rPr>
                        <a:t>一</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rgbClr val="000000"/>
                          </a:solidFill>
                          <a:effectLst/>
                          <a:latin typeface="黑体" pitchFamily="2" charset="-122"/>
                          <a:ea typeface="黑体" pitchFamily="2" charset="-122"/>
                        </a:rPr>
                        <a:t>3.5</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0.5</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30%</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71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06541</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5</a:t>
                      </a:r>
                      <a:endParaRPr kumimoji="0" lang="zh-CN" altLang="en-US" sz="1400" b="1" i="0" u="none" strike="noStrike" cap="none" normalizeH="0" baseline="0" dirty="0" smtClean="0">
                        <a:ln>
                          <a:noFill/>
                        </a:ln>
                        <a:solidFill>
                          <a:srgbClr val="000000"/>
                        </a:solidFill>
                        <a:effectLst/>
                        <a:latin typeface="黑体" pitchFamily="2" charset="-122"/>
                        <a:ea typeface="黑体" pitchFamily="2" charset="-122"/>
                      </a:endParaRP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 现代通信技术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黑体" pitchFamily="2" charset="-122"/>
                          <a:ea typeface="黑体" pitchFamily="2" charset="-122"/>
                        </a:rPr>
                        <a:t>一</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rgbClr val="000000"/>
                          </a:solidFill>
                          <a:effectLst/>
                          <a:latin typeface="黑体" pitchFamily="2" charset="-122"/>
                          <a:ea typeface="黑体" pitchFamily="2" charset="-122"/>
                        </a:rPr>
                        <a:t>3</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rgbClr val="000000"/>
                          </a:solidFill>
                          <a:effectLst/>
                          <a:latin typeface="黑体" pitchFamily="2" charset="-122"/>
                          <a:ea typeface="黑体" pitchFamily="2" charset="-122"/>
                        </a:rPr>
                        <a:t>2</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30%</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71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黑体" pitchFamily="2" charset="-122"/>
                          <a:ea typeface="黑体" pitchFamily="2" charset="-122"/>
                        </a:rPr>
                        <a:t>02205</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黑体" pitchFamily="2" charset="-122"/>
                          <a:ea typeface="黑体" pitchFamily="2" charset="-122"/>
                        </a:rPr>
                        <a:t>6</a:t>
                      </a:r>
                      <a:endParaRPr kumimoji="0" lang="zh-CN" altLang="en-US" sz="1400" b="1" i="0" u="none" strike="noStrike" cap="none" normalizeH="0" baseline="0" dirty="0" smtClean="0">
                        <a:ln>
                          <a:noFill/>
                        </a:ln>
                        <a:solidFill>
                          <a:schemeClr val="tx1"/>
                        </a:solidFill>
                        <a:effectLst/>
                        <a:latin typeface="黑体" pitchFamily="2" charset="-122"/>
                        <a:ea typeface="黑体" pitchFamily="2" charset="-122"/>
                      </a:endParaRP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黑体" pitchFamily="2" charset="-122"/>
                          <a:ea typeface="黑体" pitchFamily="2" charset="-122"/>
                        </a:rPr>
                        <a:t> 微型计算机原理与接口技术</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chemeClr val="tx1"/>
                          </a:solidFill>
                          <a:effectLst/>
                          <a:latin typeface="黑体" pitchFamily="2" charset="-122"/>
                          <a:ea typeface="黑体" pitchFamily="2" charset="-122"/>
                        </a:rPr>
                        <a:t>二</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黑体" pitchFamily="2" charset="-122"/>
                          <a:ea typeface="黑体" pitchFamily="2" charset="-122"/>
                        </a:rPr>
                        <a:t>4</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黑体" pitchFamily="2" charset="-122"/>
                          <a:ea typeface="黑体" pitchFamily="2" charset="-122"/>
                        </a:rPr>
                        <a:t>2</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黑体" pitchFamily="2" charset="-122"/>
                          <a:ea typeface="黑体" pitchFamily="2" charset="-122"/>
                        </a:rPr>
                        <a:t>30%</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chemeClr val="accent2"/>
                          </a:solidFill>
                          <a:effectLst/>
                          <a:latin typeface="黑体" pitchFamily="2" charset="-122"/>
                          <a:ea typeface="黑体" pitchFamily="2" charset="-122"/>
                        </a:rPr>
                        <a:t>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71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黑体" pitchFamily="2" charset="-122"/>
                          <a:ea typeface="黑体" pitchFamily="2" charset="-122"/>
                        </a:rPr>
                        <a:t>02356</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黑体" pitchFamily="2" charset="-122"/>
                          <a:ea typeface="黑体" pitchFamily="2" charset="-122"/>
                        </a:rPr>
                        <a:t>7</a:t>
                      </a:r>
                      <a:endParaRPr kumimoji="0" lang="zh-CN" altLang="en-US" sz="1400" b="1" i="0" u="none" strike="noStrike" cap="none" normalizeH="0" baseline="0" dirty="0" smtClean="0">
                        <a:ln>
                          <a:noFill/>
                        </a:ln>
                        <a:solidFill>
                          <a:schemeClr val="tx1"/>
                        </a:solidFill>
                        <a:effectLst/>
                        <a:latin typeface="黑体" pitchFamily="2" charset="-122"/>
                        <a:ea typeface="黑体" pitchFamily="2" charset="-122"/>
                      </a:endParaRP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黑体" pitchFamily="2" charset="-122"/>
                          <a:ea typeface="黑体" pitchFamily="2" charset="-122"/>
                        </a:rPr>
                        <a:t> 数字信号处理</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chemeClr val="tx1"/>
                          </a:solidFill>
                          <a:effectLst/>
                          <a:latin typeface="黑体" pitchFamily="2" charset="-122"/>
                          <a:ea typeface="黑体" pitchFamily="2" charset="-122"/>
                        </a:rPr>
                        <a:t>二</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黑体" pitchFamily="2" charset="-122"/>
                          <a:ea typeface="黑体" pitchFamily="2" charset="-122"/>
                        </a:rPr>
                        <a:t>4</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黑体" pitchFamily="2" charset="-122"/>
                          <a:ea typeface="黑体" pitchFamily="2" charset="-122"/>
                        </a:rPr>
                        <a:t>1</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黑体" pitchFamily="2" charset="-122"/>
                          <a:ea typeface="黑体" pitchFamily="2" charset="-122"/>
                        </a:rPr>
                        <a:t>30%</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chemeClr val="accent2"/>
                          </a:solidFill>
                          <a:effectLst/>
                          <a:latin typeface="黑体" pitchFamily="2" charset="-122"/>
                          <a:ea typeface="黑体" pitchFamily="2" charset="-122"/>
                        </a:rPr>
                        <a:t>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71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黑体" pitchFamily="2" charset="-122"/>
                          <a:ea typeface="黑体" pitchFamily="2" charset="-122"/>
                        </a:rPr>
                        <a:t>27574</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chemeClr val="tx1"/>
                          </a:solidFill>
                          <a:effectLst/>
                          <a:latin typeface="黑体" pitchFamily="2" charset="-122"/>
                          <a:ea typeface="黑体" pitchFamily="2" charset="-122"/>
                        </a:rPr>
                        <a:t>8</a:t>
                      </a:r>
                      <a:endParaRPr kumimoji="0" lang="zh-CN" altLang="en-US" sz="1400" b="1" i="0" u="none" strike="noStrike" cap="none" normalizeH="0" baseline="0" dirty="0" smtClean="0">
                        <a:ln>
                          <a:noFill/>
                        </a:ln>
                        <a:solidFill>
                          <a:schemeClr val="tx1"/>
                        </a:solidFill>
                        <a:effectLst/>
                        <a:latin typeface="黑体" pitchFamily="2" charset="-122"/>
                        <a:ea typeface="黑体" pitchFamily="2" charset="-122"/>
                      </a:endParaRP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chemeClr val="tx1"/>
                          </a:solidFill>
                          <a:effectLst/>
                          <a:latin typeface="黑体" pitchFamily="2" charset="-122"/>
                          <a:ea typeface="黑体" pitchFamily="2" charset="-122"/>
                        </a:rPr>
                        <a:t> 通信原理</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chemeClr val="tx1"/>
                          </a:solidFill>
                          <a:effectLst/>
                          <a:latin typeface="黑体" pitchFamily="2" charset="-122"/>
                          <a:ea typeface="黑体" pitchFamily="2" charset="-122"/>
                        </a:rPr>
                        <a:t>二</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黑体" pitchFamily="2" charset="-122"/>
                          <a:ea typeface="黑体" pitchFamily="2" charset="-122"/>
                        </a:rPr>
                        <a:t>4</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黑体" pitchFamily="2" charset="-122"/>
                          <a:ea typeface="黑体" pitchFamily="2" charset="-122"/>
                        </a:rPr>
                        <a:t>1</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黑体" pitchFamily="2" charset="-122"/>
                          <a:ea typeface="黑体" pitchFamily="2" charset="-122"/>
                        </a:rPr>
                        <a:t>30%</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chemeClr val="accent2"/>
                          </a:solidFill>
                          <a:effectLst/>
                          <a:latin typeface="黑体" pitchFamily="2" charset="-122"/>
                          <a:ea typeface="黑体" pitchFamily="2" charset="-122"/>
                        </a:rPr>
                        <a:t>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71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05309</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9</a:t>
                      </a:r>
                      <a:endParaRPr kumimoji="0" lang="zh-CN" altLang="en-US" sz="1400" b="1" i="0" u="none" strike="noStrike" cap="none" normalizeH="0" baseline="0" dirty="0" smtClean="0">
                        <a:ln>
                          <a:noFill/>
                        </a:ln>
                        <a:solidFill>
                          <a:srgbClr val="000000"/>
                        </a:solidFill>
                        <a:effectLst/>
                        <a:latin typeface="黑体" pitchFamily="2" charset="-122"/>
                        <a:ea typeface="黑体" pitchFamily="2" charset="-122"/>
                      </a:endParaRP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 现代交换技术</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chemeClr val="tx1"/>
                          </a:solidFill>
                          <a:effectLst/>
                          <a:latin typeface="黑体" pitchFamily="2" charset="-122"/>
                          <a:ea typeface="黑体" pitchFamily="2" charset="-122"/>
                        </a:rPr>
                        <a:t>三</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rgbClr val="000000"/>
                          </a:solidFill>
                          <a:effectLst/>
                          <a:latin typeface="黑体" pitchFamily="2" charset="-122"/>
                          <a:ea typeface="黑体" pitchFamily="2" charset="-122"/>
                        </a:rPr>
                        <a:t>3</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rgbClr val="000000"/>
                          </a:solidFill>
                          <a:effectLst/>
                          <a:latin typeface="黑体" pitchFamily="2" charset="-122"/>
                          <a:ea typeface="黑体" pitchFamily="2" charset="-122"/>
                        </a:rPr>
                        <a:t>2</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rgbClr val="000000"/>
                          </a:solidFill>
                          <a:effectLst/>
                          <a:latin typeface="黑体" pitchFamily="2" charset="-122"/>
                          <a:ea typeface="黑体" pitchFamily="2" charset="-122"/>
                        </a:rPr>
                        <a:t>30%</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71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07845</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10</a:t>
                      </a:r>
                      <a:endParaRPr kumimoji="0" lang="zh-CN" altLang="en-US" sz="1400" b="1" i="0" u="none" strike="noStrike" cap="none" normalizeH="0" baseline="0" dirty="0" smtClean="0">
                        <a:ln>
                          <a:noFill/>
                        </a:ln>
                        <a:solidFill>
                          <a:srgbClr val="000000"/>
                        </a:solidFill>
                        <a:effectLst/>
                        <a:latin typeface="黑体" pitchFamily="2" charset="-122"/>
                        <a:ea typeface="黑体" pitchFamily="2" charset="-122"/>
                      </a:endParaRP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 多媒体技术（实践）</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chemeClr val="tx1"/>
                          </a:solidFill>
                          <a:effectLst/>
                          <a:latin typeface="黑体" pitchFamily="2" charset="-122"/>
                          <a:ea typeface="黑体" pitchFamily="2" charset="-122"/>
                        </a:rPr>
                        <a:t>三</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黑体" pitchFamily="2" charset="-122"/>
                          <a:ea typeface="黑体" pitchFamily="2" charset="-122"/>
                        </a:rPr>
                        <a:t>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4</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100%</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　校内考试</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71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30349</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11</a:t>
                      </a:r>
                      <a:endParaRPr kumimoji="0" lang="zh-CN" altLang="en-US" sz="1400" b="1" i="0" u="none" strike="noStrike" cap="none" normalizeH="0" baseline="0" dirty="0" smtClean="0">
                        <a:ln>
                          <a:noFill/>
                        </a:ln>
                        <a:solidFill>
                          <a:srgbClr val="000000"/>
                        </a:solidFill>
                        <a:effectLst/>
                        <a:latin typeface="黑体" pitchFamily="2" charset="-122"/>
                        <a:ea typeface="黑体" pitchFamily="2" charset="-122"/>
                      </a:endParaRP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 通信工程专业英语</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chemeClr val="tx1"/>
                          </a:solidFill>
                          <a:effectLst/>
                          <a:latin typeface="黑体" pitchFamily="2" charset="-122"/>
                          <a:ea typeface="黑体" pitchFamily="2" charset="-122"/>
                        </a:rPr>
                        <a:t>三</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rgbClr val="000000"/>
                          </a:solidFill>
                          <a:effectLst/>
                          <a:latin typeface="黑体" pitchFamily="2" charset="-122"/>
                          <a:ea typeface="黑体" pitchFamily="2" charset="-122"/>
                        </a:rPr>
                        <a:t>4</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黑体" pitchFamily="2" charset="-122"/>
                          <a:ea typeface="黑体" pitchFamily="2" charset="-122"/>
                        </a:rPr>
                        <a:t>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黑体" pitchFamily="2" charset="-122"/>
                          <a:ea typeface="黑体" pitchFamily="2" charset="-122"/>
                        </a:rPr>
                        <a:t>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71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30350</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12</a:t>
                      </a:r>
                      <a:endParaRPr kumimoji="0" lang="zh-CN" altLang="en-US" sz="1400" b="1" i="0" u="none" strike="noStrike" cap="none" normalizeH="0" baseline="0" dirty="0" smtClean="0">
                        <a:ln>
                          <a:noFill/>
                        </a:ln>
                        <a:solidFill>
                          <a:srgbClr val="000000"/>
                        </a:solidFill>
                        <a:effectLst/>
                        <a:latin typeface="黑体" pitchFamily="2" charset="-122"/>
                        <a:ea typeface="黑体" pitchFamily="2" charset="-122"/>
                      </a:endParaRP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 通信网络规划与设计（实践）●</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黑体" pitchFamily="2" charset="-122"/>
                          <a:ea typeface="黑体" pitchFamily="2" charset="-122"/>
                        </a:rPr>
                        <a:t>四</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黑体" pitchFamily="2" charset="-122"/>
                          <a:ea typeface="黑体" pitchFamily="2" charset="-122"/>
                        </a:rPr>
                        <a:t>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rgbClr val="000000"/>
                          </a:solidFill>
                          <a:effectLst/>
                          <a:latin typeface="黑体" pitchFamily="2" charset="-122"/>
                          <a:ea typeface="黑体" pitchFamily="2" charset="-122"/>
                        </a:rPr>
                        <a:t>5</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rgbClr val="000000"/>
                          </a:solidFill>
                          <a:effectLst/>
                          <a:latin typeface="黑体" pitchFamily="2" charset="-122"/>
                          <a:ea typeface="黑体" pitchFamily="2" charset="-122"/>
                        </a:rPr>
                        <a:t>100%</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　校内考试</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71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02373</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13</a:t>
                      </a:r>
                      <a:endParaRPr kumimoji="0" lang="zh-CN" altLang="en-US" sz="1400" b="1" i="0" u="none" strike="noStrike" cap="none" normalizeH="0" baseline="0" dirty="0" smtClean="0">
                        <a:ln>
                          <a:noFill/>
                        </a:ln>
                        <a:solidFill>
                          <a:srgbClr val="000000"/>
                        </a:solidFill>
                        <a:effectLst/>
                        <a:latin typeface="黑体" pitchFamily="2" charset="-122"/>
                        <a:ea typeface="黑体" pitchFamily="2" charset="-122"/>
                      </a:endParaRP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 计算机通信网●</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黑体" pitchFamily="2" charset="-122"/>
                          <a:ea typeface="黑体" pitchFamily="2" charset="-122"/>
                        </a:rPr>
                        <a:t>四</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rgbClr val="000000"/>
                          </a:solidFill>
                          <a:effectLst/>
                          <a:latin typeface="黑体" pitchFamily="2" charset="-122"/>
                          <a:ea typeface="黑体" pitchFamily="2" charset="-122"/>
                        </a:rPr>
                        <a:t>4</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rgbClr val="000000"/>
                          </a:solidFill>
                          <a:effectLst/>
                          <a:latin typeface="黑体" pitchFamily="2" charset="-122"/>
                          <a:ea typeface="黑体" pitchFamily="2" charset="-122"/>
                        </a:rPr>
                        <a:t>1</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rgbClr val="000000"/>
                          </a:solidFill>
                          <a:effectLst/>
                          <a:latin typeface="黑体" pitchFamily="2" charset="-122"/>
                          <a:ea typeface="黑体" pitchFamily="2" charset="-122"/>
                        </a:rPr>
                        <a:t>30%</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14717">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06999</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400" b="1" i="0" u="none" strike="noStrike" cap="none" normalizeH="0" baseline="0" dirty="0" smtClean="0">
                          <a:ln>
                            <a:noFill/>
                          </a:ln>
                          <a:solidFill>
                            <a:srgbClr val="000000"/>
                          </a:solidFill>
                          <a:effectLst/>
                          <a:latin typeface="黑体" pitchFamily="2" charset="-122"/>
                          <a:ea typeface="黑体" pitchFamily="2" charset="-122"/>
                        </a:rPr>
                        <a:t>14</a:t>
                      </a:r>
                      <a:endParaRPr kumimoji="0" lang="zh-CN" altLang="en-US" sz="1400" b="1" i="0" u="none" strike="noStrike" cap="none" normalizeH="0" baseline="0" dirty="0" smtClean="0">
                        <a:ln>
                          <a:noFill/>
                        </a:ln>
                        <a:solidFill>
                          <a:srgbClr val="000000"/>
                        </a:solidFill>
                        <a:effectLst/>
                        <a:latin typeface="黑体" pitchFamily="2" charset="-122"/>
                        <a:ea typeface="黑体" pitchFamily="2" charset="-122"/>
                      </a:endParaRP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 毕业论文</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黑体" pitchFamily="2" charset="-122"/>
                          <a:ea typeface="黑体" pitchFamily="2" charset="-122"/>
                        </a:rPr>
                        <a:t>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黑体" pitchFamily="2" charset="-122"/>
                          <a:ea typeface="黑体" pitchFamily="2" charset="-122"/>
                        </a:rPr>
                        <a:t>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黑体" pitchFamily="2" charset="-122"/>
                          <a:ea typeface="黑体" pitchFamily="2" charset="-122"/>
                        </a:rPr>
                        <a:t>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rgbClr val="000000"/>
                          </a:solidFill>
                          <a:effectLst/>
                          <a:latin typeface="黑体" pitchFamily="2" charset="-122"/>
                          <a:ea typeface="黑体" pitchFamily="2" charset="-122"/>
                        </a:rPr>
                        <a:t>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zh-CN" altLang="en-US" sz="1400" b="1" i="0" u="none" strike="noStrike" cap="none" normalizeH="0" baseline="0" dirty="0" smtClean="0">
                          <a:ln>
                            <a:noFill/>
                          </a:ln>
                          <a:solidFill>
                            <a:srgbClr val="000000"/>
                          </a:solidFill>
                          <a:effectLst/>
                          <a:latin typeface="黑体" pitchFamily="2" charset="-122"/>
                          <a:ea typeface="黑体" pitchFamily="2" charset="-122"/>
                        </a:rPr>
                        <a:t>　</a:t>
                      </a:r>
                    </a:p>
                  </a:txBody>
                  <a:tcPr marL="6684" marR="6684" marT="668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 name="Rectangle 311"/>
          <p:cNvSpPr>
            <a:spLocks noChangeArrowheads="1"/>
          </p:cNvSpPr>
          <p:nvPr/>
        </p:nvSpPr>
        <p:spPr bwMode="auto">
          <a:xfrm>
            <a:off x="2138644" y="5963898"/>
            <a:ext cx="3619103" cy="366713"/>
          </a:xfrm>
          <a:prstGeom prst="rect">
            <a:avLst/>
          </a:prstGeom>
          <a:noFill/>
          <a:ln w="9525">
            <a:noFill/>
            <a:miter lim="800000"/>
            <a:headEnd/>
            <a:tailEnd/>
          </a:ln>
        </p:spPr>
        <p:txBody>
          <a:bodyPr wrap="square">
            <a:spAutoFit/>
          </a:bodyPr>
          <a:lstStyle/>
          <a:p>
            <a:r>
              <a:rPr lang="zh-CN" altLang="en-US" b="1" dirty="0">
                <a:solidFill>
                  <a:srgbClr val="000000"/>
                </a:solidFill>
              </a:rPr>
              <a:t>“●”为学位课</a:t>
            </a:r>
          </a:p>
        </p:txBody>
      </p:sp>
    </p:spTree>
  </p:cSld>
  <p:clrMapOvr>
    <a:masterClrMapping/>
  </p:clrMapOvr>
  <p:transition spd="slow">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250"/>
                            </p:stCondLst>
                            <p:childTnLst>
                              <p:par>
                                <p:cTn id="9" presetID="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0-#ppt_w/2"/>
                                          </p:val>
                                        </p:tav>
                                        <p:tav tm="100000">
                                          <p:val>
                                            <p:strVal val="#ppt_x"/>
                                          </p:val>
                                        </p:tav>
                                      </p:tavLst>
                                    </p:anim>
                                    <p:anim calcmode="lin" valueType="num">
                                      <p:cBhvr additive="base">
                                        <p:cTn id="1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409206" y="132721"/>
            <a:ext cx="3552261" cy="553998"/>
          </a:xfrm>
          <a:prstGeom prst="rect">
            <a:avLst/>
          </a:prstGeom>
        </p:spPr>
        <p:txBody>
          <a:bodyPr wrap="square">
            <a:spAutoFit/>
          </a:bodyPr>
          <a:lstStyle/>
          <a:p>
            <a:pPr defTabSz="1087755"/>
            <a:r>
              <a:rPr lang="zh-CN" altLang="en-US" sz="30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计算机科学与技术</a:t>
            </a:r>
            <a:endParaRPr lang="en-CA" altLang="zh-CN" sz="30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416" t="12045" r="31981" b="24572"/>
          <a:stretch>
            <a:fillRect/>
          </a:stretch>
        </p:blipFill>
        <p:spPr>
          <a:xfrm>
            <a:off x="299673" y="0"/>
            <a:ext cx="990465" cy="971777"/>
          </a:xfrm>
          <a:prstGeom prst="rect">
            <a:avLst/>
          </a:prstGeom>
        </p:spPr>
      </p:pic>
      <p:pic>
        <p:nvPicPr>
          <p:cNvPr id="37" name="图片 36"/>
          <p:cNvPicPr>
            <a:picLocks noChangeAspect="1"/>
          </p:cNvPicPr>
          <p:nvPr/>
        </p:nvPicPr>
        <p:blipFill rotWithShape="1">
          <a:blip r:embed="rId4" cstate="print"/>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
        <p:nvSpPr>
          <p:cNvPr id="34" name="矩形 33"/>
          <p:cNvSpPr/>
          <p:nvPr/>
        </p:nvSpPr>
        <p:spPr>
          <a:xfrm>
            <a:off x="1058333" y="1286934"/>
            <a:ext cx="10227734" cy="637675"/>
          </a:xfrm>
          <a:prstGeom prst="rect">
            <a:avLst/>
          </a:prstGeom>
        </p:spPr>
        <p:txBody>
          <a:bodyPr wrap="square">
            <a:spAutoFit/>
          </a:bodyPr>
          <a:lstStyle/>
          <a:p>
            <a:pPr>
              <a:lnSpc>
                <a:spcPct val="150000"/>
              </a:lnSpc>
            </a:pPr>
            <a:endParaRPr lang="zh-CN" altLang="en-US" sz="2800" dirty="0" smtClean="0">
              <a:latin typeface="黑体" pitchFamily="49" charset="-122"/>
              <a:ea typeface="黑体" pitchFamily="49" charset="-122"/>
            </a:endParaRPr>
          </a:p>
        </p:txBody>
      </p:sp>
      <p:sp>
        <p:nvSpPr>
          <p:cNvPr id="6" name="灯片编号占位符 4"/>
          <p:cNvSpPr>
            <a:spLocks noGrp="1"/>
          </p:cNvSpPr>
          <p:nvPr>
            <p:ph type="sldNum" sz="quarter" idx="4294967295"/>
          </p:nvPr>
        </p:nvSpPr>
        <p:spPr>
          <a:xfrm>
            <a:off x="10010882" y="5972894"/>
            <a:ext cx="499426" cy="476250"/>
          </a:xfrm>
          <a:prstGeom prst="rect">
            <a:avLst/>
          </a:prstGeom>
        </p:spPr>
        <p:txBody>
          <a:bodyPr/>
          <a:lstStyle/>
          <a:p>
            <a:pPr>
              <a:defRPr/>
            </a:pPr>
            <a:fld id="{0546C10D-5C7C-4715-93BE-1FFA359D7153}" type="slidenum">
              <a:rPr lang="en-US"/>
              <a:pPr>
                <a:defRPr/>
              </a:pPr>
              <a:t>6</a:t>
            </a:fld>
            <a:endParaRPr lang="en-US"/>
          </a:p>
        </p:txBody>
      </p:sp>
      <p:sp>
        <p:nvSpPr>
          <p:cNvPr id="10" name="Rectangle 311"/>
          <p:cNvSpPr>
            <a:spLocks noChangeArrowheads="1"/>
          </p:cNvSpPr>
          <p:nvPr/>
        </p:nvSpPr>
        <p:spPr bwMode="auto">
          <a:xfrm>
            <a:off x="2138644" y="5963898"/>
            <a:ext cx="3619103" cy="366713"/>
          </a:xfrm>
          <a:prstGeom prst="rect">
            <a:avLst/>
          </a:prstGeom>
          <a:noFill/>
          <a:ln w="9525">
            <a:noFill/>
            <a:miter lim="800000"/>
            <a:headEnd/>
            <a:tailEnd/>
          </a:ln>
        </p:spPr>
        <p:txBody>
          <a:bodyPr wrap="square">
            <a:spAutoFit/>
          </a:bodyPr>
          <a:lstStyle/>
          <a:p>
            <a:r>
              <a:rPr lang="zh-CN" altLang="en-US" b="1" dirty="0">
                <a:solidFill>
                  <a:srgbClr val="000000"/>
                </a:solidFill>
              </a:rPr>
              <a:t>“●”为学位课</a:t>
            </a:r>
          </a:p>
        </p:txBody>
      </p:sp>
      <p:graphicFrame>
        <p:nvGraphicFramePr>
          <p:cNvPr id="9" name="表格 8"/>
          <p:cNvGraphicFramePr/>
          <p:nvPr/>
        </p:nvGraphicFramePr>
        <p:xfrm>
          <a:off x="1464734" y="824466"/>
          <a:ext cx="8853490" cy="5076343"/>
        </p:xfrm>
        <a:graphic>
          <a:graphicData uri="http://schemas.openxmlformats.org/drawingml/2006/table">
            <a:tbl>
              <a:tblPr/>
              <a:tblGrid>
                <a:gridCol w="657170"/>
                <a:gridCol w="1002314"/>
                <a:gridCol w="2693177"/>
                <a:gridCol w="988369"/>
                <a:gridCol w="603133"/>
                <a:gridCol w="641481"/>
                <a:gridCol w="2267846"/>
              </a:tblGrid>
              <a:tr h="379300">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b="1" dirty="0">
                          <a:solidFill>
                            <a:srgbClr val="000000"/>
                          </a:solidFill>
                          <a:latin typeface="黑体" panose="02010609060101010101" pitchFamily="67" charset="-122"/>
                          <a:ea typeface="黑体" panose="02010609060101010101" pitchFamily="67" charset="-122"/>
                        </a:rPr>
                        <a:t>序号</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b="1" dirty="0">
                          <a:solidFill>
                            <a:srgbClr val="000000"/>
                          </a:solidFill>
                          <a:latin typeface="黑体" panose="02010609060101010101" pitchFamily="67" charset="-122"/>
                          <a:ea typeface="黑体" panose="02010609060101010101" pitchFamily="67" charset="-122"/>
                        </a:rPr>
                        <a:t>课程代号</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b="1" dirty="0">
                          <a:solidFill>
                            <a:srgbClr val="000000"/>
                          </a:solidFill>
                          <a:latin typeface="黑体" panose="02010609060101010101" pitchFamily="67" charset="-122"/>
                          <a:ea typeface="黑体" panose="02010609060101010101" pitchFamily="67" charset="-122"/>
                        </a:rPr>
                        <a:t>课程名称</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b="1" dirty="0">
                          <a:solidFill>
                            <a:srgbClr val="000000"/>
                          </a:solidFill>
                          <a:latin typeface="黑体" panose="02010609060101010101" pitchFamily="67" charset="-122"/>
                          <a:ea typeface="黑体" panose="02010609060101010101" pitchFamily="67" charset="-122"/>
                        </a:rPr>
                        <a:t>校成绩</a:t>
                      </a:r>
                    </a:p>
                    <a:p>
                      <a:pPr lvl="0" algn="ctr">
                        <a:buNone/>
                      </a:pPr>
                      <a:r>
                        <a:rPr lang="zh-CN" altLang="en-US" sz="1400" b="1" dirty="0">
                          <a:solidFill>
                            <a:srgbClr val="000000"/>
                          </a:solidFill>
                          <a:latin typeface="黑体" panose="02010609060101010101" pitchFamily="67" charset="-122"/>
                          <a:ea typeface="黑体" panose="02010609060101010101" pitchFamily="67" charset="-122"/>
                        </a:rPr>
                        <a:t>比例</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b="1" dirty="0">
                          <a:solidFill>
                            <a:srgbClr val="000000"/>
                          </a:solidFill>
                          <a:latin typeface="黑体" panose="02010609060101010101" pitchFamily="67" charset="-122"/>
                          <a:ea typeface="黑体" panose="02010609060101010101" pitchFamily="67" charset="-122"/>
                        </a:rPr>
                        <a:t>理论</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b="1" dirty="0">
                          <a:solidFill>
                            <a:srgbClr val="000000"/>
                          </a:solidFill>
                          <a:latin typeface="黑体" panose="02010609060101010101" pitchFamily="67" charset="-122"/>
                          <a:ea typeface="黑体" panose="02010609060101010101" pitchFamily="67" charset="-122"/>
                        </a:rPr>
                        <a:t>实践</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b="1" dirty="0">
                          <a:solidFill>
                            <a:srgbClr val="000000"/>
                          </a:solidFill>
                          <a:latin typeface="黑体" panose="02010609060101010101" pitchFamily="67" charset="-122"/>
                          <a:ea typeface="黑体" panose="02010609060101010101" pitchFamily="67" charset="-122"/>
                        </a:rPr>
                        <a:t>备注</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286002">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Clr>
                          <a:schemeClr val="accent1"/>
                        </a:buClr>
                        <a:buNone/>
                      </a:pPr>
                      <a:endParaRPr lang="zh-CN" altLang="zh-CN" sz="1800" dirty="0">
                        <a:solidFill>
                          <a:schemeClr val="tx1"/>
                        </a:solidFill>
                        <a:latin typeface="Arial" panose="020B0604020202020204" pitchFamily="34" charset="0"/>
                      </a:endParaRP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03709</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dirty="0">
                          <a:solidFill>
                            <a:srgbClr val="000000"/>
                          </a:solidFill>
                          <a:latin typeface="黑体" panose="02010609060101010101" pitchFamily="67" charset="-122"/>
                        </a:rPr>
                        <a:t> </a:t>
                      </a:r>
                      <a:r>
                        <a:rPr lang="zh-CN" altLang="en-US" sz="1400" dirty="0">
                          <a:solidFill>
                            <a:srgbClr val="000000"/>
                          </a:solidFill>
                          <a:latin typeface="黑体" panose="02010609060101010101" pitchFamily="67" charset="-122"/>
                          <a:ea typeface="黑体" panose="02010609060101010101" pitchFamily="67" charset="-122"/>
                        </a:rPr>
                        <a:t>马克思主义基本原理概论</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免考</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4</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endParaRPr lang="zh-CN" altLang="en-US" sz="1400" dirty="0">
                        <a:solidFill>
                          <a:srgbClr val="000000"/>
                        </a:solidFill>
                        <a:latin typeface="黑体" panose="02010609060101010101" pitchFamily="67" charset="-122"/>
                        <a:ea typeface="黑体" panose="02010609060101010101" pitchFamily="67" charset="-122"/>
                      </a:endParaRP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286002">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Clr>
                          <a:schemeClr val="accent1"/>
                        </a:buClr>
                        <a:buNone/>
                      </a:pPr>
                      <a:endParaRPr lang="zh-CN" altLang="zh-CN" sz="1800" dirty="0">
                        <a:solidFill>
                          <a:schemeClr val="tx1"/>
                        </a:solidFill>
                        <a:latin typeface="Arial" panose="020B0604020202020204" pitchFamily="34" charset="0"/>
                      </a:endParaRP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03708</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dirty="0">
                          <a:solidFill>
                            <a:srgbClr val="000000"/>
                          </a:solidFill>
                          <a:latin typeface="黑体" panose="02010609060101010101" pitchFamily="67" charset="-122"/>
                        </a:rPr>
                        <a:t> </a:t>
                      </a:r>
                      <a:r>
                        <a:rPr lang="zh-CN" altLang="en-US" sz="1400" dirty="0">
                          <a:solidFill>
                            <a:srgbClr val="000000"/>
                          </a:solidFill>
                          <a:latin typeface="黑体" panose="02010609060101010101" pitchFamily="67" charset="-122"/>
                          <a:ea typeface="黑体" panose="02010609060101010101" pitchFamily="67" charset="-122"/>
                        </a:rPr>
                        <a:t>中国近现代史纲要</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免考</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2</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endParaRPr lang="zh-CN" altLang="en-US" sz="1400" dirty="0">
                        <a:solidFill>
                          <a:srgbClr val="000000"/>
                        </a:solidFill>
                        <a:latin typeface="黑体" panose="02010609060101010101" pitchFamily="67" charset="-122"/>
                        <a:ea typeface="黑体" panose="02010609060101010101" pitchFamily="67" charset="-122"/>
                      </a:endParaRP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286002">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Clr>
                          <a:schemeClr val="accent1"/>
                        </a:buClr>
                        <a:buNone/>
                      </a:pPr>
                      <a:endParaRPr lang="zh-CN" altLang="zh-CN" sz="1800" dirty="0">
                        <a:solidFill>
                          <a:schemeClr val="tx1"/>
                        </a:solidFill>
                        <a:latin typeface="Arial" panose="020B0604020202020204" pitchFamily="34" charset="0"/>
                      </a:endParaRP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00015</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dirty="0">
                          <a:solidFill>
                            <a:srgbClr val="000000"/>
                          </a:solidFill>
                          <a:latin typeface="黑体" panose="02010609060101010101" pitchFamily="67" charset="-122"/>
                        </a:rPr>
                        <a:t> </a:t>
                      </a:r>
                      <a:r>
                        <a:rPr lang="zh-CN" altLang="en-US" sz="1400" dirty="0">
                          <a:solidFill>
                            <a:srgbClr val="000000"/>
                          </a:solidFill>
                          <a:latin typeface="黑体" panose="02010609060101010101" pitchFamily="67" charset="-122"/>
                          <a:ea typeface="黑体" panose="02010609060101010101" pitchFamily="67" charset="-122"/>
                        </a:rPr>
                        <a:t>英语（二）</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免考</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14</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400" dirty="0">
                          <a:solidFill>
                            <a:srgbClr val="000000"/>
                          </a:solidFill>
                          <a:latin typeface="黑体" panose="02010609060101010101" pitchFamily="67" charset="-122"/>
                          <a:ea typeface="黑体" panose="02010609060101010101" pitchFamily="67" charset="-122"/>
                        </a:rPr>
                        <a:t>　</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379300">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1</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30146</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dirty="0">
                          <a:solidFill>
                            <a:srgbClr val="000000"/>
                          </a:solidFill>
                          <a:latin typeface="黑体" panose="02010609060101010101" pitchFamily="67" charset="-122"/>
                        </a:rPr>
                        <a:t> C++</a:t>
                      </a:r>
                      <a:r>
                        <a:rPr lang="zh-CN" altLang="en-US" sz="1400" dirty="0">
                          <a:solidFill>
                            <a:srgbClr val="000000"/>
                          </a:solidFill>
                          <a:latin typeface="黑体" panose="02010609060101010101" pitchFamily="67" charset="-122"/>
                          <a:ea typeface="黑体" panose="02010609060101010101" pitchFamily="67" charset="-122"/>
                        </a:rPr>
                        <a:t>程序设计</a:t>
                      </a:r>
                      <a:r>
                        <a:rPr lang="zh-CN" altLang="zh-CN" sz="1400" dirty="0">
                          <a:solidFill>
                            <a:srgbClr val="000000"/>
                          </a:solidFill>
                          <a:latin typeface="黑体" panose="02010609060101010101" pitchFamily="67" charset="-122"/>
                        </a:rPr>
                        <a:t>(</a:t>
                      </a:r>
                      <a:r>
                        <a:rPr lang="zh-CN" altLang="en-US" sz="1400" dirty="0">
                          <a:solidFill>
                            <a:srgbClr val="000000"/>
                          </a:solidFill>
                          <a:latin typeface="黑体" panose="02010609060101010101" pitchFamily="67" charset="-122"/>
                          <a:ea typeface="黑体" panose="02010609060101010101" pitchFamily="67" charset="-122"/>
                        </a:rPr>
                        <a:t>实践</a:t>
                      </a:r>
                      <a:r>
                        <a:rPr lang="zh-CN" altLang="zh-CN" sz="1400" dirty="0">
                          <a:solidFill>
                            <a:srgbClr val="000000"/>
                          </a:solidFill>
                          <a:latin typeface="黑体" panose="02010609060101010101" pitchFamily="67" charset="-122"/>
                        </a:rPr>
                        <a:t>)●</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r>
                        <a:rPr lang="zh-CN" altLang="zh-CN" sz="1400" dirty="0">
                          <a:solidFill>
                            <a:srgbClr val="000000"/>
                          </a:solidFill>
                          <a:latin typeface="黑体" panose="02010609060101010101" pitchFamily="67" charset="-122"/>
                        </a:rPr>
                        <a:t>100%</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5</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400" dirty="0">
                          <a:solidFill>
                            <a:srgbClr val="000000"/>
                          </a:solidFill>
                          <a:latin typeface="黑体" panose="02010609060101010101" pitchFamily="67" charset="-122"/>
                          <a:ea typeface="黑体" panose="02010609060101010101" pitchFamily="67" charset="-122"/>
                        </a:rPr>
                        <a:t>全国计算机等级考试证书（二级</a:t>
                      </a:r>
                      <a:r>
                        <a:rPr lang="zh-CN" altLang="zh-CN" sz="1400" dirty="0">
                          <a:solidFill>
                            <a:srgbClr val="000000"/>
                          </a:solidFill>
                          <a:latin typeface="黑体" panose="02010609060101010101" pitchFamily="67" charset="-122"/>
                        </a:rPr>
                        <a:t>C++</a:t>
                      </a:r>
                      <a:r>
                        <a:rPr lang="zh-CN" altLang="en-US" sz="1400" dirty="0">
                          <a:solidFill>
                            <a:srgbClr val="000000"/>
                          </a:solidFill>
                          <a:latin typeface="黑体" panose="02010609060101010101" pitchFamily="67" charset="-122"/>
                          <a:ea typeface="黑体" panose="02010609060101010101" pitchFamily="67" charset="-122"/>
                        </a:rPr>
                        <a:t>语言）</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286002">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2</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02318</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dirty="0">
                          <a:solidFill>
                            <a:srgbClr val="000000"/>
                          </a:solidFill>
                          <a:latin typeface="黑体" panose="02010609060101010101" pitchFamily="67" charset="-122"/>
                        </a:rPr>
                        <a:t> </a:t>
                      </a:r>
                      <a:r>
                        <a:rPr lang="zh-CN" altLang="en-US" sz="1400" dirty="0">
                          <a:solidFill>
                            <a:srgbClr val="000000"/>
                          </a:solidFill>
                          <a:latin typeface="黑体" panose="02010609060101010101" pitchFamily="67" charset="-122"/>
                          <a:ea typeface="黑体" panose="02010609060101010101" pitchFamily="67" charset="-122"/>
                        </a:rPr>
                        <a:t>计算机组成原理●</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4</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400" dirty="0">
                          <a:solidFill>
                            <a:srgbClr val="000000"/>
                          </a:solidFill>
                          <a:latin typeface="黑体" panose="02010609060101010101" pitchFamily="67" charset="-122"/>
                          <a:ea typeface="黑体" panose="02010609060101010101" pitchFamily="67" charset="-122"/>
                        </a:rPr>
                        <a:t>　</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286002">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3</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29945</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dirty="0">
                          <a:solidFill>
                            <a:srgbClr val="000000"/>
                          </a:solidFill>
                          <a:latin typeface="黑体" panose="02010609060101010101" pitchFamily="67" charset="-122"/>
                        </a:rPr>
                        <a:t> </a:t>
                      </a:r>
                      <a:r>
                        <a:rPr lang="zh-CN" altLang="en-US" sz="1400" dirty="0">
                          <a:solidFill>
                            <a:srgbClr val="000000"/>
                          </a:solidFill>
                          <a:latin typeface="黑体" panose="02010609060101010101" pitchFamily="67" charset="-122"/>
                          <a:ea typeface="黑体" panose="02010609060101010101" pitchFamily="67" charset="-122"/>
                        </a:rPr>
                        <a:t>嵌入式软件技术概论</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30%</a:t>
                      </a:r>
                      <a:r>
                        <a:rPr lang="zh-CN" altLang="en-US" sz="1400" dirty="0">
                          <a:solidFill>
                            <a:srgbClr val="000000"/>
                          </a:solidFill>
                          <a:latin typeface="黑体" panose="02010609060101010101" pitchFamily="67" charset="-122"/>
                          <a:ea typeface="黑体" panose="02010609060101010101" pitchFamily="67" charset="-122"/>
                        </a:rPr>
                        <a:t>　</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5</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400" dirty="0">
                          <a:solidFill>
                            <a:srgbClr val="000000"/>
                          </a:solidFill>
                          <a:latin typeface="黑体" panose="02010609060101010101" pitchFamily="67" charset="-122"/>
                          <a:ea typeface="黑体" panose="02010609060101010101" pitchFamily="67" charset="-122"/>
                        </a:rPr>
                        <a:t>过程性考核</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380411">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4</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07870</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dirty="0">
                          <a:solidFill>
                            <a:srgbClr val="000000"/>
                          </a:solidFill>
                          <a:latin typeface="黑体" panose="02010609060101010101" pitchFamily="67" charset="-122"/>
                        </a:rPr>
                        <a:t> JAVA</a:t>
                      </a:r>
                      <a:r>
                        <a:rPr lang="zh-CN" altLang="en-US" sz="1400" dirty="0">
                          <a:solidFill>
                            <a:srgbClr val="000000"/>
                          </a:solidFill>
                          <a:latin typeface="黑体" panose="02010609060101010101" pitchFamily="67" charset="-122"/>
                          <a:ea typeface="黑体" panose="02010609060101010101" pitchFamily="67" charset="-122"/>
                        </a:rPr>
                        <a:t>程序设计</a:t>
                      </a:r>
                      <a:r>
                        <a:rPr lang="en-US" altLang="zh-CN" sz="1400" dirty="0">
                          <a:solidFill>
                            <a:srgbClr val="000000"/>
                          </a:solidFill>
                          <a:latin typeface="黑体" panose="02010609060101010101" pitchFamily="67" charset="-122"/>
                          <a:ea typeface="黑体" panose="02010609060101010101" pitchFamily="67" charset="-122"/>
                        </a:rPr>
                        <a:t>*</a:t>
                      </a:r>
                      <a:endParaRPr lang="zh-CN" altLang="en-US" sz="1400" dirty="0">
                        <a:solidFill>
                          <a:srgbClr val="000000"/>
                        </a:solidFill>
                        <a:latin typeface="黑体" panose="02010609060101010101" pitchFamily="67" charset="-122"/>
                        <a:ea typeface="黑体" panose="02010609060101010101" pitchFamily="67" charset="-122"/>
                      </a:endParaRP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5</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400" dirty="0">
                          <a:solidFill>
                            <a:srgbClr val="000000"/>
                          </a:solidFill>
                          <a:latin typeface="黑体" panose="02010609060101010101" pitchFamily="67" charset="-122"/>
                          <a:ea typeface="黑体" panose="02010609060101010101" pitchFamily="67" charset="-122"/>
                        </a:rPr>
                        <a:t>全国计算机等级考试证书（二级</a:t>
                      </a:r>
                      <a:r>
                        <a:rPr lang="zh-CN" altLang="zh-CN" sz="1400" dirty="0">
                          <a:solidFill>
                            <a:srgbClr val="000000"/>
                          </a:solidFill>
                          <a:latin typeface="黑体" panose="02010609060101010101" pitchFamily="67" charset="-122"/>
                        </a:rPr>
                        <a:t>JAVA</a:t>
                      </a:r>
                      <a:r>
                        <a:rPr lang="zh-CN" altLang="en-US" sz="1400" dirty="0">
                          <a:solidFill>
                            <a:srgbClr val="000000"/>
                          </a:solidFill>
                          <a:latin typeface="黑体" panose="02010609060101010101" pitchFamily="67" charset="-122"/>
                          <a:ea typeface="黑体" panose="02010609060101010101" pitchFamily="67" charset="-122"/>
                        </a:rPr>
                        <a:t>语言）</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348479">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5</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02382 </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dirty="0">
                          <a:solidFill>
                            <a:srgbClr val="000000"/>
                          </a:solidFill>
                          <a:latin typeface="黑体" panose="02010609060101010101" pitchFamily="67" charset="-122"/>
                        </a:rPr>
                        <a:t> </a:t>
                      </a:r>
                      <a:r>
                        <a:rPr lang="zh-CN" altLang="en-US" sz="1400" dirty="0">
                          <a:solidFill>
                            <a:srgbClr val="000000"/>
                          </a:solidFill>
                          <a:latin typeface="黑体" panose="02010609060101010101" pitchFamily="67" charset="-122"/>
                          <a:ea typeface="黑体" panose="02010609060101010101" pitchFamily="67" charset="-122"/>
                        </a:rPr>
                        <a:t>管理信息系统（实践）</a:t>
                      </a:r>
                      <a:r>
                        <a:rPr lang="en-US" altLang="zh-CN" sz="1400" dirty="0">
                          <a:solidFill>
                            <a:srgbClr val="000000"/>
                          </a:solidFill>
                          <a:latin typeface="黑体" panose="02010609060101010101" pitchFamily="67" charset="-122"/>
                          <a:ea typeface="黑体" panose="02010609060101010101" pitchFamily="67" charset="-122"/>
                        </a:rPr>
                        <a:t>*</a:t>
                      </a:r>
                      <a:endParaRPr lang="zh-CN" altLang="en-US" sz="1400" dirty="0">
                        <a:solidFill>
                          <a:srgbClr val="000000"/>
                        </a:solidFill>
                        <a:latin typeface="黑体" panose="02010609060101010101" pitchFamily="67" charset="-122"/>
                        <a:ea typeface="黑体" panose="02010609060101010101" pitchFamily="67" charset="-122"/>
                      </a:endParaRP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r>
                        <a:rPr lang="zh-CN" altLang="zh-CN" sz="1400" dirty="0">
                          <a:solidFill>
                            <a:srgbClr val="000000"/>
                          </a:solidFill>
                          <a:latin typeface="黑体" panose="02010609060101010101" pitchFamily="67" charset="-122"/>
                        </a:rPr>
                        <a:t>30%</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4</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1</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400" dirty="0">
                          <a:solidFill>
                            <a:srgbClr val="000000"/>
                          </a:solidFill>
                          <a:latin typeface="黑体" panose="02010609060101010101" pitchFamily="67" charset="-122"/>
                          <a:ea typeface="黑体" panose="02010609060101010101" pitchFamily="67" charset="-122"/>
                        </a:rPr>
                        <a:t>　</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379300">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6</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00898</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dirty="0">
                          <a:solidFill>
                            <a:schemeClr val="tx1"/>
                          </a:solidFill>
                          <a:latin typeface="黑体" panose="02010609060101010101" pitchFamily="67" charset="-122"/>
                        </a:rPr>
                        <a:t> </a:t>
                      </a:r>
                      <a:r>
                        <a:rPr lang="zh-CN" altLang="en-US" sz="1400" dirty="0">
                          <a:solidFill>
                            <a:schemeClr val="tx1"/>
                          </a:solidFill>
                          <a:latin typeface="黑体" panose="02010609060101010101" pitchFamily="67" charset="-122"/>
                          <a:ea typeface="黑体" panose="02010609060101010101" pitchFamily="67" charset="-122"/>
                        </a:rPr>
                        <a:t>互联网软件应用与开发（实践）</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r>
                        <a:rPr lang="zh-CN" altLang="zh-CN" sz="1400" dirty="0">
                          <a:solidFill>
                            <a:srgbClr val="000000"/>
                          </a:solidFill>
                          <a:latin typeface="黑体" panose="02010609060101010101" pitchFamily="67" charset="-122"/>
                        </a:rPr>
                        <a:t>30%</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3</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3</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400" dirty="0">
                          <a:solidFill>
                            <a:srgbClr val="000000"/>
                          </a:solidFill>
                          <a:latin typeface="黑体" panose="02010609060101010101" pitchFamily="67" charset="-122"/>
                          <a:ea typeface="黑体" panose="02010609060101010101" pitchFamily="67" charset="-122"/>
                        </a:rPr>
                        <a:t>　</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286002">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7</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30147</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dirty="0">
                          <a:solidFill>
                            <a:schemeClr val="tx1"/>
                          </a:solidFill>
                          <a:latin typeface="黑体" panose="02010609060101010101" pitchFamily="67" charset="-122"/>
                        </a:rPr>
                        <a:t> ASP.NET</a:t>
                      </a:r>
                      <a:r>
                        <a:rPr lang="zh-CN" altLang="en-US" sz="1400" dirty="0">
                          <a:solidFill>
                            <a:schemeClr val="tx1"/>
                          </a:solidFill>
                          <a:latin typeface="黑体" panose="02010609060101010101" pitchFamily="67" charset="-122"/>
                          <a:ea typeface="黑体" panose="02010609060101010101" pitchFamily="67" charset="-122"/>
                        </a:rPr>
                        <a:t>（实践）</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r>
                        <a:rPr lang="zh-CN" altLang="zh-CN" sz="1400" dirty="0">
                          <a:solidFill>
                            <a:srgbClr val="000000"/>
                          </a:solidFill>
                          <a:latin typeface="黑体" panose="02010609060101010101" pitchFamily="67" charset="-122"/>
                        </a:rPr>
                        <a:t>100%</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400" dirty="0">
                          <a:solidFill>
                            <a:srgbClr val="000000"/>
                          </a:solidFill>
                          <a:latin typeface="黑体" panose="02010609060101010101" pitchFamily="67" charset="-122"/>
                          <a:ea typeface="黑体" panose="02010609060101010101" pitchFamily="67" charset="-122"/>
                        </a:rPr>
                        <a:t>　</a:t>
                      </a:r>
                    </a:p>
                  </a:txBody>
                  <a:tcPr marL="6985" marR="6985" marT="6985" marB="0" anchor="b">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6</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400" dirty="0">
                          <a:solidFill>
                            <a:srgbClr val="000000"/>
                          </a:solidFill>
                          <a:latin typeface="黑体" panose="02010609060101010101" pitchFamily="67" charset="-122"/>
                          <a:ea typeface="黑体" panose="02010609060101010101" pitchFamily="67" charset="-122"/>
                        </a:rPr>
                        <a:t>　</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363750">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8</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02333</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dirty="0">
                          <a:solidFill>
                            <a:schemeClr val="tx1"/>
                          </a:solidFill>
                          <a:latin typeface="黑体" panose="02010609060101010101" pitchFamily="67" charset="-122"/>
                        </a:rPr>
                        <a:t> </a:t>
                      </a:r>
                      <a:r>
                        <a:rPr lang="zh-CN" altLang="en-US" sz="1400" dirty="0">
                          <a:solidFill>
                            <a:schemeClr val="tx1"/>
                          </a:solidFill>
                          <a:latin typeface="黑体" panose="02010609060101010101" pitchFamily="67" charset="-122"/>
                          <a:ea typeface="黑体" panose="02010609060101010101" pitchFamily="67" charset="-122"/>
                        </a:rPr>
                        <a:t>软件工程（实践）●</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r>
                        <a:rPr lang="zh-CN" altLang="zh-CN" sz="1400" dirty="0">
                          <a:solidFill>
                            <a:srgbClr val="000000"/>
                          </a:solidFill>
                          <a:latin typeface="黑体" panose="02010609060101010101" pitchFamily="67" charset="-122"/>
                        </a:rPr>
                        <a:t>30%</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3</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1</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400" dirty="0">
                          <a:solidFill>
                            <a:srgbClr val="000000"/>
                          </a:solidFill>
                          <a:latin typeface="黑体" panose="02010609060101010101" pitchFamily="67" charset="-122"/>
                          <a:ea typeface="黑体" panose="02010609060101010101" pitchFamily="67" charset="-122"/>
                        </a:rPr>
                        <a:t>　</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333206">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9</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28743</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dirty="0">
                          <a:solidFill>
                            <a:srgbClr val="000000"/>
                          </a:solidFill>
                          <a:latin typeface="黑体" panose="02010609060101010101" pitchFamily="67" charset="-122"/>
                        </a:rPr>
                        <a:t> </a:t>
                      </a:r>
                      <a:r>
                        <a:rPr lang="zh-CN" altLang="en-US" sz="1400" dirty="0">
                          <a:solidFill>
                            <a:srgbClr val="000000"/>
                          </a:solidFill>
                          <a:latin typeface="黑体" panose="02010609060101010101" pitchFamily="67" charset="-122"/>
                          <a:ea typeface="黑体" panose="02010609060101010101" pitchFamily="67" charset="-122"/>
                        </a:rPr>
                        <a:t>网络安全技术（实践）</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r>
                        <a:rPr lang="zh-CN" altLang="zh-CN" sz="1400" dirty="0">
                          <a:solidFill>
                            <a:srgbClr val="000000"/>
                          </a:solidFill>
                          <a:latin typeface="黑体" panose="02010609060101010101" pitchFamily="67" charset="-122"/>
                        </a:rPr>
                        <a:t>30%</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3</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2</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400" dirty="0">
                          <a:solidFill>
                            <a:srgbClr val="000000"/>
                          </a:solidFill>
                          <a:latin typeface="黑体" panose="02010609060101010101" pitchFamily="67" charset="-122"/>
                          <a:ea typeface="黑体" panose="02010609060101010101" pitchFamily="67" charset="-122"/>
                        </a:rPr>
                        <a:t>　</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348479">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10</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00902</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dirty="0">
                          <a:solidFill>
                            <a:srgbClr val="000000"/>
                          </a:solidFill>
                          <a:latin typeface="黑体" panose="02010609060101010101" pitchFamily="67" charset="-122"/>
                        </a:rPr>
                        <a:t> </a:t>
                      </a:r>
                      <a:r>
                        <a:rPr lang="zh-CN" altLang="en-US" sz="1400" dirty="0">
                          <a:solidFill>
                            <a:srgbClr val="000000"/>
                          </a:solidFill>
                          <a:latin typeface="黑体" panose="02010609060101010101" pitchFamily="67" charset="-122"/>
                          <a:ea typeface="黑体" panose="02010609060101010101" pitchFamily="67" charset="-122"/>
                        </a:rPr>
                        <a:t>电子商务案例分析</a:t>
                      </a:r>
                      <a:r>
                        <a:rPr lang="zh-CN" altLang="zh-CN" sz="1400" dirty="0">
                          <a:solidFill>
                            <a:srgbClr val="000000"/>
                          </a:solidFill>
                          <a:latin typeface="黑体" panose="02010609060101010101" pitchFamily="67" charset="-122"/>
                        </a:rPr>
                        <a:t>(</a:t>
                      </a:r>
                      <a:r>
                        <a:rPr lang="zh-CN" altLang="en-US" sz="1400" dirty="0">
                          <a:solidFill>
                            <a:srgbClr val="000000"/>
                          </a:solidFill>
                          <a:latin typeface="黑体" panose="02010609060101010101" pitchFamily="67" charset="-122"/>
                          <a:ea typeface="黑体" panose="02010609060101010101" pitchFamily="67" charset="-122"/>
                        </a:rPr>
                        <a:t>实践</a:t>
                      </a:r>
                      <a:r>
                        <a:rPr lang="zh-CN" altLang="zh-CN" sz="1400" dirty="0">
                          <a:solidFill>
                            <a:srgbClr val="000000"/>
                          </a:solidFill>
                          <a:latin typeface="黑体" panose="02010609060101010101" pitchFamily="67" charset="-122"/>
                        </a:rPr>
                        <a:t>)*</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r>
                        <a:rPr lang="zh-CN" altLang="zh-CN" sz="1400" dirty="0">
                          <a:solidFill>
                            <a:srgbClr val="000000"/>
                          </a:solidFill>
                          <a:latin typeface="黑体" panose="02010609060101010101" pitchFamily="67" charset="-122"/>
                        </a:rPr>
                        <a:t>30%</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2</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3</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400" dirty="0">
                          <a:solidFill>
                            <a:srgbClr val="000000"/>
                          </a:solidFill>
                          <a:latin typeface="黑体" panose="02010609060101010101" pitchFamily="67" charset="-122"/>
                          <a:ea typeface="黑体" panose="02010609060101010101" pitchFamily="67" charset="-122"/>
                        </a:rPr>
                        <a:t>　</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286002">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endParaRPr lang="zh-CN" altLang="zh-CN" sz="1400" dirty="0">
                        <a:solidFill>
                          <a:srgbClr val="000000"/>
                        </a:solidFill>
                        <a:latin typeface="黑体" panose="02010609060101010101" pitchFamily="67" charset="-122"/>
                      </a:endParaRP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11689</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dirty="0">
                          <a:solidFill>
                            <a:srgbClr val="000000"/>
                          </a:solidFill>
                          <a:latin typeface="黑体" panose="02010609060101010101" pitchFamily="67" charset="-122"/>
                        </a:rPr>
                        <a:t> </a:t>
                      </a:r>
                      <a:r>
                        <a:rPr lang="zh-CN" altLang="en-US" sz="1400" dirty="0">
                          <a:solidFill>
                            <a:srgbClr val="000000"/>
                          </a:solidFill>
                          <a:latin typeface="黑体" panose="02010609060101010101" pitchFamily="67" charset="-122"/>
                          <a:ea typeface="黑体" panose="02010609060101010101" pitchFamily="67" charset="-122"/>
                        </a:rPr>
                        <a:t>毕业论文</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400" dirty="0">
                          <a:solidFill>
                            <a:srgbClr val="000000"/>
                          </a:solidFill>
                          <a:latin typeface="黑体" panose="02010609060101010101" pitchFamily="67" charset="-122"/>
                          <a:ea typeface="黑体" panose="02010609060101010101" pitchFamily="67" charset="-122"/>
                        </a:rPr>
                        <a:t>　</a:t>
                      </a:r>
                    </a:p>
                  </a:txBody>
                  <a:tcPr marL="6985" marR="6985" marT="6985"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bl>
          </a:graphicData>
        </a:graphic>
      </p:graphicFrame>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250"/>
                            </p:stCondLst>
                            <p:childTnLst>
                              <p:par>
                                <p:cTn id="9" presetID="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0-#ppt_w/2"/>
                                          </p:val>
                                        </p:tav>
                                        <p:tav tm="100000">
                                          <p:val>
                                            <p:strVal val="#ppt_x"/>
                                          </p:val>
                                        </p:tav>
                                      </p:tavLst>
                                    </p:anim>
                                    <p:anim calcmode="lin" valueType="num">
                                      <p:cBhvr additive="base">
                                        <p:cTn id="1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409206" y="132721"/>
            <a:ext cx="2443127" cy="553998"/>
          </a:xfrm>
          <a:prstGeom prst="rect">
            <a:avLst/>
          </a:prstGeom>
        </p:spPr>
        <p:txBody>
          <a:bodyPr wrap="square">
            <a:spAutoFit/>
          </a:bodyPr>
          <a:lstStyle/>
          <a:p>
            <a:pPr defTabSz="1087755"/>
            <a:r>
              <a:rPr lang="zh-CN" altLang="en-US" sz="30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金 融 工 程</a:t>
            </a:r>
            <a:endParaRPr lang="en-CA" altLang="zh-CN" sz="30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416" t="12045" r="31981" b="24572"/>
          <a:stretch>
            <a:fillRect/>
          </a:stretch>
        </p:blipFill>
        <p:spPr>
          <a:xfrm>
            <a:off x="299673" y="0"/>
            <a:ext cx="990465" cy="971777"/>
          </a:xfrm>
          <a:prstGeom prst="rect">
            <a:avLst/>
          </a:prstGeom>
        </p:spPr>
      </p:pic>
      <p:pic>
        <p:nvPicPr>
          <p:cNvPr id="37" name="图片 36"/>
          <p:cNvPicPr>
            <a:picLocks noChangeAspect="1"/>
          </p:cNvPicPr>
          <p:nvPr/>
        </p:nvPicPr>
        <p:blipFill rotWithShape="1">
          <a:blip r:embed="rId4" cstate="print"/>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
        <p:nvSpPr>
          <p:cNvPr id="34" name="矩形 33"/>
          <p:cNvSpPr/>
          <p:nvPr/>
        </p:nvSpPr>
        <p:spPr>
          <a:xfrm>
            <a:off x="1058333" y="1286934"/>
            <a:ext cx="10227734" cy="637675"/>
          </a:xfrm>
          <a:prstGeom prst="rect">
            <a:avLst/>
          </a:prstGeom>
        </p:spPr>
        <p:txBody>
          <a:bodyPr wrap="square">
            <a:spAutoFit/>
          </a:bodyPr>
          <a:lstStyle/>
          <a:p>
            <a:pPr>
              <a:lnSpc>
                <a:spcPct val="150000"/>
              </a:lnSpc>
            </a:pPr>
            <a:endParaRPr lang="zh-CN" altLang="en-US" sz="2800" dirty="0" smtClean="0">
              <a:latin typeface="黑体" pitchFamily="49" charset="-122"/>
              <a:ea typeface="黑体" pitchFamily="49" charset="-122"/>
            </a:endParaRPr>
          </a:p>
        </p:txBody>
      </p:sp>
      <p:sp>
        <p:nvSpPr>
          <p:cNvPr id="6" name="灯片编号占位符 4"/>
          <p:cNvSpPr>
            <a:spLocks noGrp="1"/>
          </p:cNvSpPr>
          <p:nvPr>
            <p:ph type="sldNum" sz="quarter" idx="4294967295"/>
          </p:nvPr>
        </p:nvSpPr>
        <p:spPr>
          <a:xfrm>
            <a:off x="10010882" y="5972894"/>
            <a:ext cx="499426" cy="476250"/>
          </a:xfrm>
          <a:prstGeom prst="rect">
            <a:avLst/>
          </a:prstGeom>
        </p:spPr>
        <p:txBody>
          <a:bodyPr/>
          <a:lstStyle/>
          <a:p>
            <a:pPr>
              <a:defRPr/>
            </a:pPr>
            <a:fld id="{0546C10D-5C7C-4715-93BE-1FFA359D7153}" type="slidenum">
              <a:rPr lang="en-US"/>
              <a:pPr>
                <a:defRPr/>
              </a:pPr>
              <a:t>7</a:t>
            </a:fld>
            <a:endParaRPr lang="en-US"/>
          </a:p>
        </p:txBody>
      </p:sp>
      <p:sp>
        <p:nvSpPr>
          <p:cNvPr id="10" name="Rectangle 311"/>
          <p:cNvSpPr>
            <a:spLocks noChangeArrowheads="1"/>
          </p:cNvSpPr>
          <p:nvPr/>
        </p:nvSpPr>
        <p:spPr bwMode="auto">
          <a:xfrm>
            <a:off x="2138644" y="5963898"/>
            <a:ext cx="3619103" cy="366713"/>
          </a:xfrm>
          <a:prstGeom prst="rect">
            <a:avLst/>
          </a:prstGeom>
          <a:noFill/>
          <a:ln w="9525">
            <a:noFill/>
            <a:miter lim="800000"/>
            <a:headEnd/>
            <a:tailEnd/>
          </a:ln>
        </p:spPr>
        <p:txBody>
          <a:bodyPr wrap="square">
            <a:spAutoFit/>
          </a:bodyPr>
          <a:lstStyle/>
          <a:p>
            <a:r>
              <a:rPr lang="zh-CN" altLang="en-US" b="1" dirty="0">
                <a:solidFill>
                  <a:srgbClr val="000000"/>
                </a:solidFill>
              </a:rPr>
              <a:t>“●”为学位课</a:t>
            </a:r>
          </a:p>
        </p:txBody>
      </p:sp>
      <p:graphicFrame>
        <p:nvGraphicFramePr>
          <p:cNvPr id="13" name="表格 12"/>
          <p:cNvGraphicFramePr/>
          <p:nvPr/>
        </p:nvGraphicFramePr>
        <p:xfrm>
          <a:off x="1617134" y="767820"/>
          <a:ext cx="9018587" cy="5248275"/>
        </p:xfrm>
        <a:graphic>
          <a:graphicData uri="http://schemas.openxmlformats.org/drawingml/2006/table">
            <a:tbl>
              <a:tblPr/>
              <a:tblGrid>
                <a:gridCol w="770466"/>
                <a:gridCol w="1126067"/>
                <a:gridCol w="2912533"/>
                <a:gridCol w="618596"/>
                <a:gridCol w="874713"/>
                <a:gridCol w="941387"/>
                <a:gridCol w="1774825"/>
              </a:tblGrid>
              <a:tr h="49847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 </a:t>
                      </a:r>
                      <a:r>
                        <a:rPr lang="zh-CN" altLang="en-US" sz="1600" dirty="0">
                          <a:solidFill>
                            <a:srgbClr val="000000"/>
                          </a:solidFill>
                          <a:latin typeface="黑体" panose="02010609060101010101" pitchFamily="67" charset="-122"/>
                          <a:ea typeface="黑体" panose="02010609060101010101" pitchFamily="67" charset="-122"/>
                        </a:rPr>
                        <a:t>序号</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600" dirty="0">
                          <a:solidFill>
                            <a:srgbClr val="000000"/>
                          </a:solidFill>
                          <a:latin typeface="黑体" panose="02010609060101010101" pitchFamily="67" charset="-122"/>
                          <a:ea typeface="黑体" panose="02010609060101010101" pitchFamily="67" charset="-122"/>
                        </a:rPr>
                        <a:t>课程代号</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600" dirty="0">
                          <a:solidFill>
                            <a:srgbClr val="000000"/>
                          </a:solidFill>
                          <a:latin typeface="黑体" panose="02010609060101010101" pitchFamily="67" charset="-122"/>
                          <a:ea typeface="黑体" panose="02010609060101010101" pitchFamily="67" charset="-122"/>
                        </a:rPr>
                        <a:t>课程名称</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600" dirty="0">
                          <a:solidFill>
                            <a:srgbClr val="000000"/>
                          </a:solidFill>
                          <a:latin typeface="黑体" panose="02010609060101010101" pitchFamily="67" charset="-122"/>
                          <a:ea typeface="黑体" panose="02010609060101010101" pitchFamily="67" charset="-122"/>
                        </a:rPr>
                        <a:t>学分</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600" dirty="0">
                          <a:solidFill>
                            <a:srgbClr val="000000"/>
                          </a:solidFill>
                          <a:latin typeface="黑体" panose="02010609060101010101" pitchFamily="67" charset="-122"/>
                          <a:ea typeface="黑体" panose="02010609060101010101" pitchFamily="67" charset="-122"/>
                        </a:rPr>
                        <a:t>开课学期</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600" dirty="0">
                          <a:solidFill>
                            <a:srgbClr val="000000"/>
                          </a:solidFill>
                          <a:latin typeface="黑体" panose="02010609060101010101" pitchFamily="67" charset="-122"/>
                          <a:ea typeface="黑体" panose="02010609060101010101" pitchFamily="67" charset="-122"/>
                        </a:rPr>
                        <a:t>校成绩</a:t>
                      </a:r>
                    </a:p>
                    <a:p>
                      <a:pPr lvl="0" algn="ctr">
                        <a:buNone/>
                      </a:pPr>
                      <a:r>
                        <a:rPr lang="zh-CN" altLang="en-US" sz="1600" dirty="0">
                          <a:solidFill>
                            <a:srgbClr val="000000"/>
                          </a:solidFill>
                          <a:latin typeface="黑体" panose="02010609060101010101" pitchFamily="67" charset="-122"/>
                          <a:ea typeface="黑体" panose="02010609060101010101" pitchFamily="67" charset="-122"/>
                        </a:rPr>
                        <a:t>比例</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600" dirty="0">
                          <a:solidFill>
                            <a:srgbClr val="000000"/>
                          </a:solidFill>
                          <a:latin typeface="黑体" panose="02010609060101010101" pitchFamily="67" charset="-122"/>
                          <a:ea typeface="黑体" panose="02010609060101010101" pitchFamily="67" charset="-122"/>
                        </a:rPr>
                        <a:t>课程属性</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3270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endParaRPr lang="zh-CN" altLang="zh-CN" sz="1600" dirty="0">
                        <a:solidFill>
                          <a:srgbClr val="000000"/>
                        </a:solidFill>
                        <a:latin typeface="黑体" panose="02010609060101010101" pitchFamily="67" charset="-122"/>
                      </a:endParaRP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03708</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600" dirty="0">
                          <a:solidFill>
                            <a:srgbClr val="000000"/>
                          </a:solidFill>
                          <a:latin typeface="黑体" panose="02010609060101010101" pitchFamily="67" charset="-122"/>
                        </a:rPr>
                        <a:t> </a:t>
                      </a:r>
                      <a:r>
                        <a:rPr lang="zh-CN" altLang="en-US" sz="1600" dirty="0">
                          <a:solidFill>
                            <a:srgbClr val="000000"/>
                          </a:solidFill>
                          <a:latin typeface="黑体" panose="02010609060101010101" pitchFamily="67" charset="-122"/>
                          <a:ea typeface="黑体" panose="02010609060101010101" pitchFamily="67" charset="-122"/>
                        </a:rPr>
                        <a:t>中国近现代史纲要</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2+0</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600" dirty="0">
                          <a:solidFill>
                            <a:srgbClr val="000000"/>
                          </a:solidFill>
                          <a:latin typeface="黑体" panose="02010609060101010101" pitchFamily="67" charset="-122"/>
                          <a:ea typeface="黑体" panose="02010609060101010101" pitchFamily="67" charset="-122"/>
                        </a:rPr>
                        <a:t>免考</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endParaRPr lang="zh-CN" altLang="zh-CN" sz="1800" dirty="0">
                        <a:solidFill>
                          <a:srgbClr val="000000"/>
                        </a:solidFill>
                        <a:latin typeface="Arial" panose="020B0604020202020204" pitchFamily="34" charset="0"/>
                      </a:endParaRP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600" dirty="0">
                          <a:solidFill>
                            <a:srgbClr val="000000"/>
                          </a:solidFill>
                          <a:latin typeface="黑体" panose="02010609060101010101" pitchFamily="67" charset="-122"/>
                          <a:ea typeface="黑体" panose="02010609060101010101" pitchFamily="67" charset="-122"/>
                        </a:rPr>
                        <a:t>　</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3270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endParaRPr lang="zh-CN" altLang="zh-CN" sz="1600" dirty="0">
                        <a:solidFill>
                          <a:srgbClr val="000000"/>
                        </a:solidFill>
                        <a:latin typeface="黑体" panose="02010609060101010101" pitchFamily="67" charset="-122"/>
                      </a:endParaRP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03709</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600" dirty="0">
                          <a:solidFill>
                            <a:srgbClr val="000000"/>
                          </a:solidFill>
                          <a:latin typeface="黑体" panose="02010609060101010101" pitchFamily="67" charset="-122"/>
                        </a:rPr>
                        <a:t> </a:t>
                      </a:r>
                      <a:r>
                        <a:rPr lang="zh-CN" altLang="en-US" sz="1600" dirty="0">
                          <a:solidFill>
                            <a:srgbClr val="000000"/>
                          </a:solidFill>
                          <a:latin typeface="黑体" panose="02010609060101010101" pitchFamily="67" charset="-122"/>
                          <a:ea typeface="黑体" panose="02010609060101010101" pitchFamily="67" charset="-122"/>
                        </a:rPr>
                        <a:t>马克思主义基本原理概论</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4+0</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600" dirty="0">
                          <a:solidFill>
                            <a:srgbClr val="000000"/>
                          </a:solidFill>
                          <a:latin typeface="黑体" panose="02010609060101010101" pitchFamily="67" charset="-122"/>
                          <a:ea typeface="黑体" panose="02010609060101010101" pitchFamily="67" charset="-122"/>
                        </a:rPr>
                        <a:t>免考</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endParaRPr lang="zh-CN" altLang="zh-CN" sz="1800" dirty="0">
                        <a:solidFill>
                          <a:srgbClr val="000000"/>
                        </a:solidFill>
                        <a:latin typeface="Arial" panose="020B0604020202020204" pitchFamily="34" charset="0"/>
                      </a:endParaRP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endParaRPr lang="zh-CN" altLang="zh-CN" sz="1600" dirty="0">
                        <a:solidFill>
                          <a:srgbClr val="000000"/>
                        </a:solidFill>
                        <a:latin typeface="黑体" panose="02010609060101010101" pitchFamily="67" charset="-122"/>
                      </a:endParaRP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3270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endParaRPr lang="zh-CN" altLang="zh-CN" sz="1600" dirty="0">
                        <a:solidFill>
                          <a:srgbClr val="000000"/>
                        </a:solidFill>
                        <a:latin typeface="黑体" panose="02010609060101010101" pitchFamily="67" charset="-122"/>
                      </a:endParaRP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00015</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600" dirty="0">
                          <a:solidFill>
                            <a:srgbClr val="000000"/>
                          </a:solidFill>
                          <a:latin typeface="黑体" panose="02010609060101010101" pitchFamily="67" charset="-122"/>
                        </a:rPr>
                        <a:t> </a:t>
                      </a:r>
                      <a:r>
                        <a:rPr lang="zh-CN" altLang="en-US" sz="1600" dirty="0">
                          <a:solidFill>
                            <a:srgbClr val="000000"/>
                          </a:solidFill>
                          <a:latin typeface="黑体" panose="02010609060101010101" pitchFamily="67" charset="-122"/>
                          <a:ea typeface="黑体" panose="02010609060101010101" pitchFamily="67" charset="-122"/>
                        </a:rPr>
                        <a:t>英语（二）●</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14+0</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600" dirty="0">
                          <a:solidFill>
                            <a:srgbClr val="000000"/>
                          </a:solidFill>
                          <a:latin typeface="黑体" panose="02010609060101010101" pitchFamily="67" charset="-122"/>
                          <a:ea typeface="黑体" panose="02010609060101010101" pitchFamily="67" charset="-122"/>
                        </a:rPr>
                        <a:t>免考</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endParaRPr lang="zh-CN" altLang="zh-CN" sz="1800" dirty="0">
                        <a:solidFill>
                          <a:srgbClr val="000000"/>
                        </a:solidFill>
                        <a:latin typeface="Arial" panose="020B0604020202020204" pitchFamily="34" charset="0"/>
                      </a:endParaRP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endParaRPr lang="zh-CN" altLang="zh-CN" sz="1600" dirty="0">
                        <a:solidFill>
                          <a:srgbClr val="000000"/>
                        </a:solidFill>
                        <a:latin typeface="黑体" panose="02010609060101010101" pitchFamily="67" charset="-122"/>
                      </a:endParaRP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3270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1</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00066</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600" dirty="0">
                          <a:solidFill>
                            <a:srgbClr val="000000"/>
                          </a:solidFill>
                          <a:latin typeface="黑体" panose="02010609060101010101" pitchFamily="67" charset="-122"/>
                        </a:rPr>
                        <a:t> </a:t>
                      </a:r>
                      <a:r>
                        <a:rPr lang="zh-CN" altLang="en-US" sz="1600" dirty="0">
                          <a:solidFill>
                            <a:srgbClr val="000000"/>
                          </a:solidFill>
                          <a:latin typeface="黑体" panose="02010609060101010101" pitchFamily="67" charset="-122"/>
                          <a:ea typeface="黑体" panose="02010609060101010101" pitchFamily="67" charset="-122"/>
                        </a:rPr>
                        <a:t>货币银行学●</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6+0</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600" dirty="0">
                          <a:solidFill>
                            <a:srgbClr val="000000"/>
                          </a:solidFill>
                          <a:latin typeface="黑体" panose="02010609060101010101" pitchFamily="67" charset="-122"/>
                          <a:ea typeface="黑体" panose="02010609060101010101" pitchFamily="67" charset="-122"/>
                        </a:rPr>
                        <a:t>一</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endParaRPr lang="zh-CN" altLang="zh-CN" sz="1600" dirty="0">
                        <a:solidFill>
                          <a:srgbClr val="000000"/>
                        </a:solidFill>
                        <a:latin typeface="黑体" panose="02010609060101010101" pitchFamily="67" charset="-122"/>
                      </a:endParaRP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600" dirty="0">
                          <a:solidFill>
                            <a:srgbClr val="000000"/>
                          </a:solidFill>
                          <a:latin typeface="黑体" panose="02010609060101010101" pitchFamily="67" charset="-122"/>
                          <a:ea typeface="黑体" panose="02010609060101010101" pitchFamily="67" charset="-122"/>
                        </a:rPr>
                        <a:t>专科段基础课</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3270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2</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07355</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600" dirty="0">
                          <a:solidFill>
                            <a:schemeClr val="tx1"/>
                          </a:solidFill>
                          <a:latin typeface="黑体" panose="02010609060101010101" pitchFamily="67" charset="-122"/>
                        </a:rPr>
                        <a:t> </a:t>
                      </a:r>
                      <a:r>
                        <a:rPr lang="zh-CN" altLang="en-US" sz="1600" dirty="0">
                          <a:solidFill>
                            <a:schemeClr val="tx1"/>
                          </a:solidFill>
                          <a:latin typeface="黑体" panose="02010609060101010101" pitchFamily="67" charset="-122"/>
                          <a:ea typeface="黑体" panose="02010609060101010101" pitchFamily="67" charset="-122"/>
                        </a:rPr>
                        <a:t>财务管理学●</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chemeClr val="tx1"/>
                          </a:solidFill>
                          <a:latin typeface="黑体" panose="02010609060101010101" pitchFamily="67" charset="-122"/>
                        </a:rPr>
                        <a:t>3+3</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600" dirty="0">
                          <a:solidFill>
                            <a:schemeClr val="tx1"/>
                          </a:solidFill>
                          <a:latin typeface="黑体" panose="02010609060101010101" pitchFamily="67" charset="-122"/>
                          <a:ea typeface="黑体" panose="02010609060101010101" pitchFamily="67" charset="-122"/>
                        </a:rPr>
                        <a:t>一</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chemeClr val="tx1"/>
                          </a:solidFill>
                          <a:latin typeface="黑体" panose="02010609060101010101" pitchFamily="67" charset="-122"/>
                        </a:rPr>
                        <a:t>30%</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600" dirty="0">
                          <a:solidFill>
                            <a:srgbClr val="000000"/>
                          </a:solidFill>
                          <a:latin typeface="黑体" panose="02010609060101010101" pitchFamily="67" charset="-122"/>
                          <a:ea typeface="黑体" panose="02010609060101010101" pitchFamily="67" charset="-122"/>
                        </a:rPr>
                        <a:t>　</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3270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3</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00076</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600" dirty="0">
                          <a:solidFill>
                            <a:schemeClr val="tx1"/>
                          </a:solidFill>
                          <a:latin typeface="黑体" panose="02010609060101010101" pitchFamily="67" charset="-122"/>
                        </a:rPr>
                        <a:t> </a:t>
                      </a:r>
                      <a:r>
                        <a:rPr lang="zh-CN" altLang="en-US" sz="1600" dirty="0">
                          <a:solidFill>
                            <a:schemeClr val="tx1"/>
                          </a:solidFill>
                          <a:latin typeface="黑体" panose="02010609060101010101" pitchFamily="67" charset="-122"/>
                          <a:ea typeface="黑体" panose="02010609060101010101" pitchFamily="67" charset="-122"/>
                        </a:rPr>
                        <a:t>国际金融●</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chemeClr val="tx1"/>
                          </a:solidFill>
                          <a:latin typeface="黑体" panose="02010609060101010101" pitchFamily="67" charset="-122"/>
                        </a:rPr>
                        <a:t>6+0</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600" dirty="0">
                          <a:solidFill>
                            <a:schemeClr val="tx1"/>
                          </a:solidFill>
                          <a:latin typeface="黑体" panose="02010609060101010101" pitchFamily="67" charset="-122"/>
                          <a:ea typeface="黑体" panose="02010609060101010101" pitchFamily="67" charset="-122"/>
                        </a:rPr>
                        <a:t>二</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endParaRPr lang="zh-CN" altLang="zh-CN" sz="1600" dirty="0">
                        <a:solidFill>
                          <a:schemeClr val="tx1"/>
                        </a:solidFill>
                        <a:latin typeface="黑体" panose="02010609060101010101" pitchFamily="67" charset="-122"/>
                      </a:endParaRP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600" dirty="0">
                          <a:solidFill>
                            <a:srgbClr val="000000"/>
                          </a:solidFill>
                          <a:latin typeface="黑体" panose="02010609060101010101" pitchFamily="67" charset="-122"/>
                          <a:ea typeface="黑体" panose="02010609060101010101" pitchFamily="67" charset="-122"/>
                        </a:rPr>
                        <a:t>　</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3270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4</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29975</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600" dirty="0">
                          <a:solidFill>
                            <a:schemeClr val="tx1"/>
                          </a:solidFill>
                          <a:latin typeface="黑体" panose="02010609060101010101" pitchFamily="67" charset="-122"/>
                        </a:rPr>
                        <a:t> </a:t>
                      </a:r>
                      <a:r>
                        <a:rPr lang="zh-CN" altLang="en-US" sz="1600" dirty="0">
                          <a:solidFill>
                            <a:schemeClr val="tx1"/>
                          </a:solidFill>
                          <a:latin typeface="黑体" panose="02010609060101010101" pitchFamily="67" charset="-122"/>
                          <a:ea typeface="黑体" panose="02010609060101010101" pitchFamily="67" charset="-122"/>
                        </a:rPr>
                        <a:t>资产评估实务（实践）</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chemeClr val="tx1"/>
                          </a:solidFill>
                          <a:latin typeface="黑体" panose="02010609060101010101" pitchFamily="67" charset="-122"/>
                        </a:rPr>
                        <a:t>0+6</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600" dirty="0">
                          <a:solidFill>
                            <a:schemeClr val="tx1"/>
                          </a:solidFill>
                          <a:latin typeface="黑体" panose="02010609060101010101" pitchFamily="67" charset="-122"/>
                          <a:ea typeface="黑体" panose="02010609060101010101" pitchFamily="67" charset="-122"/>
                        </a:rPr>
                        <a:t>二</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chemeClr val="tx1"/>
                          </a:solidFill>
                          <a:latin typeface="黑体" panose="02010609060101010101" pitchFamily="67" charset="-122"/>
                        </a:rPr>
                        <a:t>100%</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600" dirty="0">
                          <a:solidFill>
                            <a:srgbClr val="000000"/>
                          </a:solidFill>
                          <a:latin typeface="黑体" panose="02010609060101010101" pitchFamily="67" charset="-122"/>
                          <a:ea typeface="黑体" panose="02010609060101010101" pitchFamily="67" charset="-122"/>
                        </a:rPr>
                        <a:t>　</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3270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5</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04921</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600" dirty="0">
                          <a:solidFill>
                            <a:schemeClr val="tx1"/>
                          </a:solidFill>
                          <a:latin typeface="黑体" panose="02010609060101010101" pitchFamily="67" charset="-122"/>
                        </a:rPr>
                        <a:t> </a:t>
                      </a:r>
                      <a:r>
                        <a:rPr lang="zh-CN" altLang="en-US" sz="1600" dirty="0">
                          <a:solidFill>
                            <a:schemeClr val="tx1"/>
                          </a:solidFill>
                          <a:latin typeface="黑体" panose="02010609060101010101" pitchFamily="67" charset="-122"/>
                          <a:ea typeface="黑体" panose="02010609060101010101" pitchFamily="67" charset="-122"/>
                        </a:rPr>
                        <a:t>金融企业会计</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chemeClr val="tx1"/>
                          </a:solidFill>
                          <a:latin typeface="黑体" panose="02010609060101010101" pitchFamily="67" charset="-122"/>
                        </a:rPr>
                        <a:t>4+1</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600" dirty="0">
                          <a:solidFill>
                            <a:schemeClr val="tx1"/>
                          </a:solidFill>
                          <a:latin typeface="黑体" panose="02010609060101010101" pitchFamily="67" charset="-122"/>
                          <a:ea typeface="黑体" panose="02010609060101010101" pitchFamily="67" charset="-122"/>
                        </a:rPr>
                        <a:t>二</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chemeClr val="tx1"/>
                          </a:solidFill>
                          <a:latin typeface="黑体" panose="02010609060101010101" pitchFamily="67" charset="-122"/>
                        </a:rPr>
                        <a:t>30%</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600" dirty="0">
                          <a:solidFill>
                            <a:srgbClr val="000000"/>
                          </a:solidFill>
                          <a:latin typeface="黑体" panose="02010609060101010101" pitchFamily="67" charset="-122"/>
                          <a:ea typeface="黑体" panose="02010609060101010101" pitchFamily="67" charset="-122"/>
                        </a:rPr>
                        <a:t>　</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3270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6</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29996</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600" dirty="0">
                          <a:solidFill>
                            <a:schemeClr val="tx1"/>
                          </a:solidFill>
                          <a:latin typeface="黑体" panose="02010609060101010101" pitchFamily="67" charset="-122"/>
                        </a:rPr>
                        <a:t> </a:t>
                      </a:r>
                      <a:r>
                        <a:rPr lang="zh-CN" altLang="en-US" sz="1600" dirty="0">
                          <a:solidFill>
                            <a:schemeClr val="tx1"/>
                          </a:solidFill>
                          <a:latin typeface="黑体" panose="02010609060101010101" pitchFamily="67" charset="-122"/>
                          <a:ea typeface="黑体" panose="02010609060101010101" pitchFamily="67" charset="-122"/>
                        </a:rPr>
                        <a:t>网络金融与支付</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chemeClr val="tx1"/>
                          </a:solidFill>
                          <a:latin typeface="黑体" panose="02010609060101010101" pitchFamily="67" charset="-122"/>
                        </a:rPr>
                        <a:t>3+2</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600" dirty="0">
                          <a:solidFill>
                            <a:schemeClr val="tx1"/>
                          </a:solidFill>
                          <a:latin typeface="黑体" panose="02010609060101010101" pitchFamily="67" charset="-122"/>
                          <a:ea typeface="黑体" panose="02010609060101010101" pitchFamily="67" charset="-122"/>
                        </a:rPr>
                        <a:t>三</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chemeClr val="tx1"/>
                          </a:solidFill>
                          <a:latin typeface="黑体" panose="02010609060101010101" pitchFamily="67" charset="-122"/>
                        </a:rPr>
                        <a:t>30%</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600" dirty="0">
                          <a:solidFill>
                            <a:srgbClr val="000000"/>
                          </a:solidFill>
                          <a:latin typeface="黑体" panose="02010609060101010101" pitchFamily="67" charset="-122"/>
                          <a:ea typeface="黑体" panose="02010609060101010101" pitchFamily="67" charset="-122"/>
                        </a:rPr>
                        <a:t>　</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3270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7</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27666</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600" dirty="0">
                          <a:solidFill>
                            <a:schemeClr val="tx1"/>
                          </a:solidFill>
                          <a:latin typeface="黑体" panose="02010609060101010101" pitchFamily="67" charset="-122"/>
                        </a:rPr>
                        <a:t> </a:t>
                      </a:r>
                      <a:r>
                        <a:rPr lang="zh-CN" altLang="en-US" sz="1600" dirty="0">
                          <a:solidFill>
                            <a:schemeClr val="tx1"/>
                          </a:solidFill>
                          <a:latin typeface="黑体" panose="02010609060101010101" pitchFamily="67" charset="-122"/>
                          <a:ea typeface="黑体" panose="02010609060101010101" pitchFamily="67" charset="-122"/>
                        </a:rPr>
                        <a:t>国际结算</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chemeClr val="tx1"/>
                          </a:solidFill>
                          <a:latin typeface="黑体" panose="02010609060101010101" pitchFamily="67" charset="-122"/>
                        </a:rPr>
                        <a:t>4+0</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600" dirty="0">
                          <a:solidFill>
                            <a:schemeClr val="tx1"/>
                          </a:solidFill>
                          <a:latin typeface="黑体" panose="02010609060101010101" pitchFamily="67" charset="-122"/>
                          <a:ea typeface="黑体" panose="02010609060101010101" pitchFamily="67" charset="-122"/>
                        </a:rPr>
                        <a:t>三</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endParaRPr lang="zh-CN" altLang="zh-CN" sz="1600" dirty="0">
                        <a:solidFill>
                          <a:schemeClr val="tx1"/>
                        </a:solidFill>
                        <a:latin typeface="黑体" panose="02010609060101010101" pitchFamily="67" charset="-122"/>
                      </a:endParaRP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600" dirty="0">
                          <a:solidFill>
                            <a:srgbClr val="000000"/>
                          </a:solidFill>
                          <a:latin typeface="黑体" panose="02010609060101010101" pitchFamily="67" charset="-122"/>
                          <a:ea typeface="黑体" panose="02010609060101010101" pitchFamily="67" charset="-122"/>
                        </a:rPr>
                        <a:t>　</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3270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8</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30158</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600" dirty="0">
                          <a:solidFill>
                            <a:schemeClr val="tx1"/>
                          </a:solidFill>
                          <a:latin typeface="黑体" panose="02010609060101010101" pitchFamily="67" charset="-122"/>
                        </a:rPr>
                        <a:t> </a:t>
                      </a:r>
                      <a:r>
                        <a:rPr lang="zh-CN" altLang="en-US" sz="1600" dirty="0">
                          <a:solidFill>
                            <a:schemeClr val="tx1"/>
                          </a:solidFill>
                          <a:latin typeface="黑体" panose="02010609060101010101" pitchFamily="67" charset="-122"/>
                          <a:ea typeface="黑体" panose="02010609060101010101" pitchFamily="67" charset="-122"/>
                        </a:rPr>
                        <a:t>上市公司案例分析（实践）</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chemeClr val="tx1"/>
                          </a:solidFill>
                          <a:latin typeface="黑体" panose="02010609060101010101" pitchFamily="67" charset="-122"/>
                        </a:rPr>
                        <a:t>0+4</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600" dirty="0">
                          <a:solidFill>
                            <a:schemeClr val="tx1"/>
                          </a:solidFill>
                          <a:latin typeface="黑体" panose="02010609060101010101" pitchFamily="67" charset="-122"/>
                          <a:ea typeface="黑体" panose="02010609060101010101" pitchFamily="67" charset="-122"/>
                        </a:rPr>
                        <a:t>四</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chemeClr val="tx1"/>
                          </a:solidFill>
                          <a:latin typeface="黑体" panose="02010609060101010101" pitchFamily="67" charset="-122"/>
                        </a:rPr>
                        <a:t>100%</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600" dirty="0">
                          <a:solidFill>
                            <a:srgbClr val="000000"/>
                          </a:solidFill>
                          <a:latin typeface="黑体" panose="02010609060101010101" pitchFamily="67" charset="-122"/>
                          <a:ea typeface="黑体" panose="02010609060101010101" pitchFamily="67" charset="-122"/>
                        </a:rPr>
                        <a:t>　</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3270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9</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04009</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600" dirty="0">
                          <a:solidFill>
                            <a:schemeClr val="tx1"/>
                          </a:solidFill>
                          <a:latin typeface="黑体" panose="02010609060101010101" pitchFamily="67" charset="-122"/>
                        </a:rPr>
                        <a:t> </a:t>
                      </a:r>
                      <a:r>
                        <a:rPr lang="zh-CN" altLang="en-US" sz="1600" dirty="0">
                          <a:solidFill>
                            <a:schemeClr val="tx1"/>
                          </a:solidFill>
                          <a:latin typeface="黑体" panose="02010609060101010101" pitchFamily="67" charset="-122"/>
                          <a:ea typeface="黑体" panose="02010609060101010101" pitchFamily="67" charset="-122"/>
                        </a:rPr>
                        <a:t>国际金融市场</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chemeClr val="tx1"/>
                          </a:solidFill>
                          <a:latin typeface="黑体" panose="02010609060101010101" pitchFamily="67" charset="-122"/>
                        </a:rPr>
                        <a:t>5+0</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600" dirty="0">
                          <a:solidFill>
                            <a:schemeClr val="tx1"/>
                          </a:solidFill>
                          <a:latin typeface="黑体" panose="02010609060101010101" pitchFamily="67" charset="-122"/>
                          <a:ea typeface="黑体" panose="02010609060101010101" pitchFamily="67" charset="-122"/>
                        </a:rPr>
                        <a:t>四</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chemeClr val="tx1"/>
                          </a:solidFill>
                          <a:latin typeface="黑体" panose="02010609060101010101" pitchFamily="67" charset="-122"/>
                        </a:rPr>
                        <a:t>30%</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600" dirty="0">
                          <a:solidFill>
                            <a:srgbClr val="000000"/>
                          </a:solidFill>
                          <a:latin typeface="黑体" panose="02010609060101010101" pitchFamily="67" charset="-122"/>
                          <a:ea typeface="黑体" panose="02010609060101010101" pitchFamily="67" charset="-122"/>
                        </a:rPr>
                        <a:t>过程性考核</a:t>
                      </a:r>
                      <a:r>
                        <a:rPr lang="zh-CN" altLang="zh-CN" sz="1600" dirty="0">
                          <a:solidFill>
                            <a:srgbClr val="000000"/>
                          </a:solidFill>
                          <a:latin typeface="黑体" panose="02010609060101010101" pitchFamily="67" charset="-122"/>
                        </a:rPr>
                        <a:t>|</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9847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10</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00051</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600" dirty="0">
                          <a:solidFill>
                            <a:srgbClr val="000000"/>
                          </a:solidFill>
                          <a:latin typeface="黑体" panose="02010609060101010101" pitchFamily="67" charset="-122"/>
                        </a:rPr>
                        <a:t> </a:t>
                      </a:r>
                      <a:r>
                        <a:rPr lang="zh-CN" altLang="en-US" sz="1600" dirty="0">
                          <a:solidFill>
                            <a:srgbClr val="000000"/>
                          </a:solidFill>
                          <a:latin typeface="黑体" panose="02010609060101010101" pitchFamily="67" charset="-122"/>
                          <a:ea typeface="黑体" panose="02010609060101010101" pitchFamily="67" charset="-122"/>
                        </a:rPr>
                        <a:t>管理系统中计算机应用</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3+1</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600" dirty="0">
                          <a:solidFill>
                            <a:srgbClr val="000000"/>
                          </a:solidFill>
                          <a:latin typeface="黑体" panose="02010609060101010101" pitchFamily="67" charset="-122"/>
                          <a:ea typeface="黑体" panose="02010609060101010101" pitchFamily="67" charset="-122"/>
                        </a:rPr>
                        <a:t>四</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30%</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600" dirty="0">
                          <a:solidFill>
                            <a:srgbClr val="000000"/>
                          </a:solidFill>
                          <a:latin typeface="黑体" panose="02010609060101010101" pitchFamily="67" charset="-122"/>
                          <a:ea typeface="黑体" panose="02010609060101010101" pitchFamily="67" charset="-122"/>
                        </a:rPr>
                        <a:t>全国计算机等二级免考</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3270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endParaRPr lang="zh-CN" altLang="zh-CN" sz="1600" dirty="0">
                        <a:solidFill>
                          <a:srgbClr val="000000"/>
                        </a:solidFill>
                        <a:latin typeface="黑体" panose="02010609060101010101" pitchFamily="67" charset="-122"/>
                      </a:endParaRP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600" dirty="0">
                          <a:solidFill>
                            <a:srgbClr val="000000"/>
                          </a:solidFill>
                          <a:latin typeface="黑体" panose="02010609060101010101" pitchFamily="67" charset="-122"/>
                        </a:rPr>
                        <a:t>06999</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600" dirty="0">
                          <a:solidFill>
                            <a:srgbClr val="000000"/>
                          </a:solidFill>
                          <a:latin typeface="黑体" panose="02010609060101010101" pitchFamily="67" charset="-122"/>
                        </a:rPr>
                        <a:t> </a:t>
                      </a:r>
                      <a:r>
                        <a:rPr lang="zh-CN" altLang="en-US" sz="1600" dirty="0">
                          <a:solidFill>
                            <a:srgbClr val="000000"/>
                          </a:solidFill>
                          <a:latin typeface="黑体" panose="02010609060101010101" pitchFamily="67" charset="-122"/>
                          <a:ea typeface="黑体" panose="02010609060101010101" pitchFamily="67" charset="-122"/>
                        </a:rPr>
                        <a:t>毕业论文</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600" dirty="0">
                          <a:solidFill>
                            <a:srgbClr val="000000"/>
                          </a:solidFill>
                          <a:latin typeface="黑体" panose="02010609060101010101" pitchFamily="67" charset="-122"/>
                          <a:ea typeface="黑体" panose="02010609060101010101" pitchFamily="67" charset="-122"/>
                        </a:rPr>
                        <a:t>　</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600" dirty="0">
                          <a:solidFill>
                            <a:srgbClr val="000000"/>
                          </a:solidFill>
                          <a:latin typeface="黑体" panose="02010609060101010101" pitchFamily="67" charset="-122"/>
                          <a:ea typeface="黑体" panose="02010609060101010101" pitchFamily="67" charset="-122"/>
                        </a:rPr>
                        <a:t>　</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endParaRPr lang="zh-CN" altLang="zh-CN" sz="1600" dirty="0">
                        <a:solidFill>
                          <a:srgbClr val="000000"/>
                        </a:solidFill>
                        <a:latin typeface="黑体" panose="02010609060101010101" pitchFamily="67" charset="-122"/>
                      </a:endParaRP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en-US" sz="1600" dirty="0">
                          <a:solidFill>
                            <a:srgbClr val="000000"/>
                          </a:solidFill>
                          <a:latin typeface="黑体" panose="02010609060101010101" pitchFamily="67" charset="-122"/>
                          <a:ea typeface="黑体" panose="02010609060101010101" pitchFamily="67" charset="-122"/>
                        </a:rPr>
                        <a:t>　</a:t>
                      </a:r>
                    </a:p>
                  </a:txBody>
                  <a:tcPr marL="10160" marR="10160" marT="10160" marB="0"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50"/>
                                        <p:tgtEl>
                                          <p:spTgt spid="12"/>
                                        </p:tgtEl>
                                      </p:cBhvr>
                                    </p:animEffect>
                                  </p:childTnLst>
                                </p:cTn>
                              </p:par>
                            </p:childTnLst>
                          </p:cTn>
                        </p:par>
                        <p:par>
                          <p:cTn id="8" fill="hold">
                            <p:stCondLst>
                              <p:cond delay="250"/>
                            </p:stCondLst>
                            <p:childTnLst>
                              <p:par>
                                <p:cTn id="9" presetID="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0-#ppt_w/2"/>
                                          </p:val>
                                        </p:tav>
                                        <p:tav tm="100000">
                                          <p:val>
                                            <p:strVal val="#ppt_x"/>
                                          </p:val>
                                        </p:tav>
                                      </p:tavLst>
                                    </p:anim>
                                    <p:anim calcmode="lin" valueType="num">
                                      <p:cBhvr additive="base">
                                        <p:cTn id="1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409206" y="132721"/>
            <a:ext cx="2443127" cy="553998"/>
          </a:xfrm>
          <a:prstGeom prst="rect">
            <a:avLst/>
          </a:prstGeom>
        </p:spPr>
        <p:txBody>
          <a:bodyPr wrap="square">
            <a:spAutoFit/>
          </a:bodyPr>
          <a:lstStyle/>
          <a:p>
            <a:pPr defTabSz="1087755"/>
            <a:r>
              <a:rPr lang="zh-CN" altLang="en-US" sz="30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财 务 管 理</a:t>
            </a:r>
            <a:endParaRPr lang="en-CA" altLang="zh-CN" sz="30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416" t="12045" r="31981" b="24572"/>
          <a:stretch>
            <a:fillRect/>
          </a:stretch>
        </p:blipFill>
        <p:spPr>
          <a:xfrm>
            <a:off x="299673" y="0"/>
            <a:ext cx="990465" cy="971777"/>
          </a:xfrm>
          <a:prstGeom prst="rect">
            <a:avLst/>
          </a:prstGeom>
        </p:spPr>
      </p:pic>
      <p:pic>
        <p:nvPicPr>
          <p:cNvPr id="37" name="图片 36"/>
          <p:cNvPicPr>
            <a:picLocks noChangeAspect="1"/>
          </p:cNvPicPr>
          <p:nvPr/>
        </p:nvPicPr>
        <p:blipFill rotWithShape="1">
          <a:blip r:embed="rId4" cstate="print"/>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
        <p:nvSpPr>
          <p:cNvPr id="34" name="矩形 33"/>
          <p:cNvSpPr/>
          <p:nvPr/>
        </p:nvSpPr>
        <p:spPr>
          <a:xfrm>
            <a:off x="1058333" y="1286934"/>
            <a:ext cx="10227734" cy="637675"/>
          </a:xfrm>
          <a:prstGeom prst="rect">
            <a:avLst/>
          </a:prstGeom>
        </p:spPr>
        <p:txBody>
          <a:bodyPr wrap="square">
            <a:spAutoFit/>
          </a:bodyPr>
          <a:lstStyle/>
          <a:p>
            <a:pPr>
              <a:lnSpc>
                <a:spcPct val="150000"/>
              </a:lnSpc>
            </a:pPr>
            <a:endParaRPr lang="zh-CN" altLang="en-US" sz="2800" dirty="0" smtClean="0">
              <a:latin typeface="黑体" pitchFamily="49" charset="-122"/>
              <a:ea typeface="黑体" pitchFamily="49" charset="-122"/>
            </a:endParaRPr>
          </a:p>
        </p:txBody>
      </p:sp>
      <p:sp>
        <p:nvSpPr>
          <p:cNvPr id="6" name="灯片编号占位符 4"/>
          <p:cNvSpPr>
            <a:spLocks noGrp="1"/>
          </p:cNvSpPr>
          <p:nvPr>
            <p:ph type="sldNum" sz="quarter" idx="4294967295"/>
          </p:nvPr>
        </p:nvSpPr>
        <p:spPr>
          <a:xfrm>
            <a:off x="10010882" y="5972894"/>
            <a:ext cx="499426" cy="476250"/>
          </a:xfrm>
          <a:prstGeom prst="rect">
            <a:avLst/>
          </a:prstGeom>
        </p:spPr>
        <p:txBody>
          <a:bodyPr/>
          <a:lstStyle/>
          <a:p>
            <a:pPr>
              <a:defRPr/>
            </a:pPr>
            <a:fld id="{0546C10D-5C7C-4715-93BE-1FFA359D7153}" type="slidenum">
              <a:rPr lang="en-US"/>
              <a:pPr>
                <a:defRPr/>
              </a:pPr>
              <a:t>8</a:t>
            </a:fld>
            <a:endParaRPr lang="en-US"/>
          </a:p>
        </p:txBody>
      </p:sp>
      <p:sp>
        <p:nvSpPr>
          <p:cNvPr id="10" name="Rectangle 311"/>
          <p:cNvSpPr>
            <a:spLocks noChangeArrowheads="1"/>
          </p:cNvSpPr>
          <p:nvPr/>
        </p:nvSpPr>
        <p:spPr bwMode="auto">
          <a:xfrm>
            <a:off x="2138644" y="5963898"/>
            <a:ext cx="3619103" cy="366713"/>
          </a:xfrm>
          <a:prstGeom prst="rect">
            <a:avLst/>
          </a:prstGeom>
          <a:noFill/>
          <a:ln w="9525">
            <a:noFill/>
            <a:miter lim="800000"/>
            <a:headEnd/>
            <a:tailEnd/>
          </a:ln>
        </p:spPr>
        <p:txBody>
          <a:bodyPr wrap="square">
            <a:spAutoFit/>
          </a:bodyPr>
          <a:lstStyle/>
          <a:p>
            <a:r>
              <a:rPr lang="zh-CN" altLang="en-US" b="1" dirty="0">
                <a:solidFill>
                  <a:srgbClr val="000000"/>
                </a:solidFill>
              </a:rPr>
              <a:t>“●”为学位课</a:t>
            </a:r>
          </a:p>
        </p:txBody>
      </p:sp>
      <p:graphicFrame>
        <p:nvGraphicFramePr>
          <p:cNvPr id="9" name="表格 8"/>
          <p:cNvGraphicFramePr/>
          <p:nvPr/>
        </p:nvGraphicFramePr>
        <p:xfrm>
          <a:off x="1715029" y="839258"/>
          <a:ext cx="8258703" cy="5029200"/>
        </p:xfrm>
        <a:graphic>
          <a:graphicData uri="http://schemas.openxmlformats.org/drawingml/2006/table">
            <a:tbl>
              <a:tblPr/>
              <a:tblGrid>
                <a:gridCol w="697971"/>
                <a:gridCol w="1205649"/>
                <a:gridCol w="3400218"/>
                <a:gridCol w="815429"/>
                <a:gridCol w="639097"/>
                <a:gridCol w="640805"/>
                <a:gridCol w="859534"/>
              </a:tblGrid>
              <a:tr h="314325">
                <a:tc rowSpan="2">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宋体" panose="02010600030101010101" pitchFamily="2" charset="-122"/>
                          <a:ea typeface="宋体" panose="02010600030101010101" pitchFamily="2" charset="-122"/>
                        </a:rPr>
                        <a:t>序号</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2">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宋体" panose="02010600030101010101" pitchFamily="2" charset="-122"/>
                          <a:ea typeface="宋体" panose="02010600030101010101" pitchFamily="2" charset="-122"/>
                        </a:rPr>
                        <a:t>课程代码</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2">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宋体" panose="02010600030101010101" pitchFamily="2" charset="-122"/>
                          <a:ea typeface="宋体" panose="02010600030101010101" pitchFamily="2" charset="-122"/>
                        </a:rPr>
                        <a:t>课程名称</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rowSpan="2">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宋体" panose="02010600030101010101" pitchFamily="2" charset="-122"/>
                          <a:ea typeface="宋体" panose="02010600030101010101" pitchFamily="2" charset="-122"/>
                        </a:rPr>
                        <a:t>开课</a:t>
                      </a:r>
                      <a:br>
                        <a:rPr lang="zh-CN" altLang="en-US" sz="1400" dirty="0">
                          <a:solidFill>
                            <a:srgbClr val="000000"/>
                          </a:solidFill>
                          <a:latin typeface="宋体" panose="02010600030101010101" pitchFamily="2" charset="-122"/>
                          <a:ea typeface="宋体" panose="02010600030101010101" pitchFamily="2" charset="-122"/>
                        </a:rPr>
                      </a:br>
                      <a:r>
                        <a:rPr lang="zh-CN" altLang="en-US" sz="1400" dirty="0">
                          <a:solidFill>
                            <a:srgbClr val="000000"/>
                          </a:solidFill>
                          <a:latin typeface="宋体" panose="02010600030101010101" pitchFamily="2" charset="-122"/>
                          <a:ea typeface="宋体" panose="02010600030101010101" pitchFamily="2" charset="-122"/>
                        </a:rPr>
                        <a:t>学期</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gridSpan="2">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宋体" panose="02010600030101010101" pitchFamily="2" charset="-122"/>
                          <a:ea typeface="宋体" panose="02010600030101010101" pitchFamily="2" charset="-122"/>
                        </a:rPr>
                        <a:t>学分</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hMerge="1">
                  <a:txBody>
                    <a:bodyPr/>
                    <a:lstStyle/>
                    <a:p>
                      <a:endParaRPr lang="zh-CN"/>
                    </a:p>
                  </a:txBody>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rowSpan="2">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宋体" panose="02010600030101010101" pitchFamily="2" charset="-122"/>
                          <a:ea typeface="宋体" panose="02010600030101010101" pitchFamily="2" charset="-122"/>
                        </a:rPr>
                        <a:t>校成绩</a:t>
                      </a:r>
                    </a:p>
                    <a:p>
                      <a:pPr lvl="0" algn="ctr">
                        <a:buNone/>
                      </a:pPr>
                      <a:r>
                        <a:rPr lang="zh-CN" altLang="en-US" sz="1400" dirty="0">
                          <a:solidFill>
                            <a:srgbClr val="000000"/>
                          </a:solidFill>
                          <a:latin typeface="宋体" panose="02010600030101010101" pitchFamily="2" charset="-122"/>
                          <a:ea typeface="宋体" panose="02010600030101010101" pitchFamily="2" charset="-122"/>
                        </a:rPr>
                        <a:t>比例</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314325">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宋体" panose="02010600030101010101" pitchFamily="2" charset="-122"/>
                          <a:ea typeface="宋体" panose="02010600030101010101" pitchFamily="2" charset="-122"/>
                        </a:rPr>
                        <a:t>理论</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宋体" panose="02010600030101010101" pitchFamily="2" charset="-122"/>
                          <a:ea typeface="宋体" panose="02010600030101010101" pitchFamily="2" charset="-122"/>
                        </a:rPr>
                        <a:t>实践</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r>
              <a:tr h="3143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Clr>
                          <a:schemeClr val="accent1"/>
                        </a:buClr>
                        <a:buNone/>
                      </a:pPr>
                      <a:endParaRPr lang="zh-CN" altLang="zh-CN" sz="1400" dirty="0">
                        <a:solidFill>
                          <a:schemeClr val="tx1"/>
                        </a:solidFill>
                        <a:latin typeface="Arial" panose="020B0604020202020204" pitchFamily="34" charset="0"/>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003709</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b="1" dirty="0">
                          <a:solidFill>
                            <a:schemeClr val="tx1"/>
                          </a:solidFill>
                          <a:latin typeface="+mn-ea"/>
                          <a:ea typeface="+mn-ea"/>
                        </a:rPr>
                        <a:t> </a:t>
                      </a:r>
                      <a:r>
                        <a:rPr lang="zh-CN" altLang="en-US" sz="1400" b="1" dirty="0">
                          <a:solidFill>
                            <a:schemeClr val="tx1"/>
                          </a:solidFill>
                          <a:latin typeface="+mn-ea"/>
                          <a:ea typeface="+mn-ea"/>
                        </a:rPr>
                        <a:t>马克思主义基本原理概论</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一</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4</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免考</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3143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Clr>
                          <a:schemeClr val="accent1"/>
                        </a:buClr>
                        <a:buNone/>
                      </a:pPr>
                      <a:endParaRPr lang="zh-CN" altLang="zh-CN" sz="1400" dirty="0">
                        <a:solidFill>
                          <a:schemeClr val="tx1"/>
                        </a:solidFill>
                        <a:latin typeface="Arial" panose="020B0604020202020204" pitchFamily="34" charset="0"/>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003708</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b="1" dirty="0">
                          <a:solidFill>
                            <a:schemeClr val="tx1"/>
                          </a:solidFill>
                          <a:latin typeface="+mn-ea"/>
                          <a:ea typeface="+mn-ea"/>
                        </a:rPr>
                        <a:t> </a:t>
                      </a:r>
                      <a:r>
                        <a:rPr lang="zh-CN" altLang="en-US" sz="1400" b="1" dirty="0">
                          <a:solidFill>
                            <a:schemeClr val="tx1"/>
                          </a:solidFill>
                          <a:latin typeface="+mn-ea"/>
                          <a:ea typeface="+mn-ea"/>
                        </a:rPr>
                        <a:t>中国近现代史纲要</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一</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2</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免考</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3143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Clr>
                          <a:schemeClr val="accent1"/>
                        </a:buClr>
                        <a:buNone/>
                      </a:pPr>
                      <a:endParaRPr lang="zh-CN" altLang="zh-CN" sz="1400" dirty="0">
                        <a:solidFill>
                          <a:schemeClr val="tx1"/>
                        </a:solidFill>
                        <a:latin typeface="Arial" panose="020B0604020202020204" pitchFamily="34" charset="0"/>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00015</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b="1" dirty="0">
                          <a:solidFill>
                            <a:schemeClr val="tx1"/>
                          </a:solidFill>
                          <a:latin typeface="+mn-ea"/>
                          <a:ea typeface="+mn-ea"/>
                        </a:rPr>
                        <a:t> </a:t>
                      </a:r>
                      <a:r>
                        <a:rPr lang="zh-CN" altLang="en-US" sz="1400" b="1" dirty="0">
                          <a:solidFill>
                            <a:schemeClr val="tx1"/>
                          </a:solidFill>
                          <a:latin typeface="+mn-ea"/>
                          <a:ea typeface="+mn-ea"/>
                        </a:rPr>
                        <a:t>英语（二）●</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一</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14</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免考</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3143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1</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07353</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b="1" dirty="0">
                          <a:solidFill>
                            <a:schemeClr val="tx1"/>
                          </a:solidFill>
                          <a:latin typeface="+mn-ea"/>
                          <a:ea typeface="+mn-ea"/>
                        </a:rPr>
                        <a:t> </a:t>
                      </a:r>
                      <a:r>
                        <a:rPr lang="zh-CN" altLang="en-US" sz="1400" b="1" dirty="0">
                          <a:solidFill>
                            <a:schemeClr val="tx1"/>
                          </a:solidFill>
                          <a:latin typeface="+mn-ea"/>
                          <a:ea typeface="+mn-ea"/>
                        </a:rPr>
                        <a:t>管理学原理（一）●</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一</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3</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3</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30%</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3143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2</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27871</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b="1" dirty="0">
                          <a:solidFill>
                            <a:schemeClr val="tx1"/>
                          </a:solidFill>
                          <a:latin typeface="+mn-ea"/>
                          <a:ea typeface="+mn-ea"/>
                        </a:rPr>
                        <a:t> </a:t>
                      </a:r>
                      <a:r>
                        <a:rPr lang="zh-CN" altLang="en-US" sz="1400" b="1" dirty="0">
                          <a:solidFill>
                            <a:schemeClr val="tx1"/>
                          </a:solidFill>
                          <a:latin typeface="+mn-ea"/>
                          <a:ea typeface="+mn-ea"/>
                        </a:rPr>
                        <a:t>统计基础</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一</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6</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30%</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3143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3</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00940</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b="1" dirty="0">
                          <a:solidFill>
                            <a:schemeClr val="tx1"/>
                          </a:solidFill>
                          <a:latin typeface="+mn-ea"/>
                          <a:ea typeface="+mn-ea"/>
                        </a:rPr>
                        <a:t> </a:t>
                      </a:r>
                      <a:r>
                        <a:rPr lang="zh-CN" altLang="en-US" sz="1400" b="1" dirty="0">
                          <a:solidFill>
                            <a:schemeClr val="tx1"/>
                          </a:solidFill>
                          <a:latin typeface="+mn-ea"/>
                          <a:ea typeface="+mn-ea"/>
                        </a:rPr>
                        <a:t>战略管理教程</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二</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5</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3143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4</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04183</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b="1" dirty="0">
                          <a:solidFill>
                            <a:schemeClr val="tx1"/>
                          </a:solidFill>
                          <a:latin typeface="+mn-ea"/>
                          <a:ea typeface="+mn-ea"/>
                        </a:rPr>
                        <a:t> </a:t>
                      </a:r>
                      <a:r>
                        <a:rPr lang="zh-CN" altLang="en-US" sz="1400" b="1" dirty="0">
                          <a:solidFill>
                            <a:schemeClr val="tx1"/>
                          </a:solidFill>
                          <a:latin typeface="+mn-ea"/>
                          <a:ea typeface="+mn-ea"/>
                        </a:rPr>
                        <a:t>概率论与数理统计（经管类）</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二</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5</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3143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5</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29971</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b="1" dirty="0">
                          <a:solidFill>
                            <a:schemeClr val="tx1"/>
                          </a:solidFill>
                          <a:latin typeface="+mn-ea"/>
                          <a:ea typeface="+mn-ea"/>
                        </a:rPr>
                        <a:t> </a:t>
                      </a:r>
                      <a:r>
                        <a:rPr lang="zh-CN" altLang="en-US" sz="1400" b="1" dirty="0">
                          <a:solidFill>
                            <a:schemeClr val="tx1"/>
                          </a:solidFill>
                          <a:latin typeface="+mn-ea"/>
                          <a:ea typeface="+mn-ea"/>
                        </a:rPr>
                        <a:t>会计基础与实务（实践）</a:t>
                      </a:r>
                      <a:r>
                        <a:rPr lang="en-US" altLang="zh-CN" sz="1400" b="1" dirty="0">
                          <a:solidFill>
                            <a:schemeClr val="tx1"/>
                          </a:solidFill>
                          <a:latin typeface="+mn-ea"/>
                          <a:ea typeface="+mn-ea"/>
                        </a:rPr>
                        <a:t>*</a:t>
                      </a:r>
                      <a:endParaRPr lang="zh-CN" altLang="en-US" sz="1400" b="1" dirty="0">
                        <a:solidFill>
                          <a:schemeClr val="tx1"/>
                        </a:solidFill>
                        <a:latin typeface="+mn-ea"/>
                        <a:ea typeface="+mn-ea"/>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二</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5</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100%</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3143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6</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00076</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b="1" dirty="0">
                          <a:solidFill>
                            <a:schemeClr val="tx1"/>
                          </a:solidFill>
                          <a:latin typeface="+mn-ea"/>
                          <a:ea typeface="+mn-ea"/>
                        </a:rPr>
                        <a:t> </a:t>
                      </a:r>
                      <a:r>
                        <a:rPr lang="zh-CN" altLang="en-US" sz="1400" b="1" dirty="0">
                          <a:solidFill>
                            <a:schemeClr val="tx1"/>
                          </a:solidFill>
                          <a:latin typeface="+mn-ea"/>
                          <a:ea typeface="+mn-ea"/>
                        </a:rPr>
                        <a:t>国际金融</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三</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6</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3143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7</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07355</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b="1" dirty="0">
                          <a:solidFill>
                            <a:schemeClr val="tx1"/>
                          </a:solidFill>
                          <a:latin typeface="+mn-ea"/>
                          <a:ea typeface="+mn-ea"/>
                        </a:rPr>
                        <a:t> </a:t>
                      </a:r>
                      <a:r>
                        <a:rPr lang="zh-CN" altLang="en-US" sz="1400" b="1" dirty="0">
                          <a:solidFill>
                            <a:schemeClr val="tx1"/>
                          </a:solidFill>
                          <a:latin typeface="+mn-ea"/>
                          <a:ea typeface="+mn-ea"/>
                        </a:rPr>
                        <a:t>财务管理学</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三</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3</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3</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30%</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3143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8</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07389</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b="1" dirty="0">
                          <a:solidFill>
                            <a:schemeClr val="tx1"/>
                          </a:solidFill>
                          <a:latin typeface="+mn-ea"/>
                          <a:ea typeface="+mn-ea"/>
                        </a:rPr>
                        <a:t> </a:t>
                      </a:r>
                      <a:r>
                        <a:rPr lang="zh-CN" altLang="en-US" sz="1400" b="1" dirty="0">
                          <a:solidFill>
                            <a:schemeClr val="tx1"/>
                          </a:solidFill>
                          <a:latin typeface="+mn-ea"/>
                          <a:ea typeface="+mn-ea"/>
                        </a:rPr>
                        <a:t>财务报表分析（实践）●</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三</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3</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100%</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3143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9</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30199</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b="1" dirty="0">
                          <a:solidFill>
                            <a:schemeClr val="tx1"/>
                          </a:solidFill>
                          <a:latin typeface="+mn-ea"/>
                          <a:ea typeface="+mn-ea"/>
                        </a:rPr>
                        <a:t> </a:t>
                      </a:r>
                      <a:r>
                        <a:rPr lang="zh-CN" altLang="en-US" sz="1400" b="1" dirty="0">
                          <a:solidFill>
                            <a:schemeClr val="tx1"/>
                          </a:solidFill>
                          <a:latin typeface="+mn-ea"/>
                          <a:ea typeface="+mn-ea"/>
                        </a:rPr>
                        <a:t>财富管理与筹划（实践）</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四</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3</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100%</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3143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10</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00103</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b="1" dirty="0">
                          <a:solidFill>
                            <a:schemeClr val="tx1"/>
                          </a:solidFill>
                          <a:latin typeface="+mn-ea"/>
                          <a:ea typeface="+mn-ea"/>
                        </a:rPr>
                        <a:t> </a:t>
                      </a:r>
                      <a:r>
                        <a:rPr lang="zh-CN" altLang="en-US" sz="1400" b="1" dirty="0">
                          <a:solidFill>
                            <a:schemeClr val="tx1"/>
                          </a:solidFill>
                          <a:latin typeface="+mn-ea"/>
                          <a:ea typeface="+mn-ea"/>
                        </a:rPr>
                        <a:t>证券投资学●</a:t>
                      </a:r>
                      <a:r>
                        <a:rPr lang="en-US" altLang="zh-CN" sz="1400" b="1" dirty="0">
                          <a:solidFill>
                            <a:schemeClr val="tx1"/>
                          </a:solidFill>
                          <a:latin typeface="+mn-ea"/>
                          <a:ea typeface="+mn-ea"/>
                        </a:rPr>
                        <a:t>*</a:t>
                      </a:r>
                      <a:endParaRPr lang="zh-CN" altLang="en-US" sz="1400" b="1" dirty="0">
                        <a:solidFill>
                          <a:schemeClr val="tx1"/>
                        </a:solidFill>
                        <a:latin typeface="+mn-ea"/>
                        <a:ea typeface="+mn-ea"/>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四</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5</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r h="314325">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endParaRPr lang="zh-CN" altLang="zh-CN" sz="1400" dirty="0">
                        <a:solidFill>
                          <a:srgbClr val="000000"/>
                        </a:solidFill>
                        <a:latin typeface="黑体" panose="02010609060101010101" pitchFamily="67"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zh-CN" sz="1400" dirty="0">
                          <a:solidFill>
                            <a:srgbClr val="000000"/>
                          </a:solidFill>
                          <a:latin typeface="黑体" panose="02010609060101010101" pitchFamily="67" charset="-122"/>
                        </a:rPr>
                        <a:t>10249</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buNone/>
                      </a:pPr>
                      <a:r>
                        <a:rPr lang="zh-CN" altLang="zh-CN" sz="1400" b="1" dirty="0">
                          <a:solidFill>
                            <a:schemeClr val="tx1"/>
                          </a:solidFill>
                          <a:latin typeface="+mn-ea"/>
                          <a:ea typeface="+mn-ea"/>
                        </a:rPr>
                        <a:t> </a:t>
                      </a:r>
                      <a:r>
                        <a:rPr lang="zh-CN" altLang="en-US" sz="1400" b="1" dirty="0">
                          <a:solidFill>
                            <a:schemeClr val="tx1"/>
                          </a:solidFill>
                          <a:latin typeface="+mn-ea"/>
                          <a:ea typeface="+mn-ea"/>
                        </a:rPr>
                        <a:t>毕业论文</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五</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c>
                  <a:txBody>
                    <a:bodyPr/>
                    <a:lstStyle>
                      <a:lvl1pPr marL="0" lvl="0"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defRPr>
                      </a:lvl1pPr>
                      <a:lvl2pPr marL="457200" lvl="1"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2pPr>
                      <a:lvl3pPr marL="914400" lvl="2"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3pPr>
                      <a:lvl4pPr marL="1371600" lvl="3"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4pPr>
                      <a:lvl5pPr marL="1828800" lvl="4" indent="0" algn="l" defTabSz="914400" rtl="0" eaLnBrk="0" fontAlgn="base" latinLnBrk="0" hangingPunct="0">
                        <a:lnSpc>
                          <a:spcPct val="100000"/>
                        </a:lnSpc>
                        <a:spcBef>
                          <a:spcPct val="0"/>
                        </a:spcBef>
                        <a:spcAft>
                          <a:spcPct val="0"/>
                        </a:spcAft>
                        <a:buClr>
                          <a:schemeClr val="tx1"/>
                        </a:buClr>
                        <a:buFont typeface="Arial" panose="020B0604020202020204" pitchFamily="34" charset="0"/>
                        <a:buNone/>
                        <a:defRPr sz="2800" b="0" i="0" u="none" kern="1200" baseline="0">
                          <a:solidFill>
                            <a:schemeClr val="bg1"/>
                          </a:solidFill>
                          <a:effectDag name="">
                            <a:effect ref="fillLine"/>
                            <a:cont type="tree" name="">
                              <a:effect ref="fillLine"/>
                              <a:outerShdw dist="38100" dir="13500000" algn="br">
                                <a:srgbClr val="FFFFFF"/>
                              </a:outerShdw>
                            </a:cont>
                            <a:cont type="tree" name="">
                              <a:effect ref="fillLine"/>
                              <a:outerShdw dist="38100" dir="2700000" algn="tl">
                                <a:srgbClr val="999999"/>
                              </a:outerShdw>
                            </a:cont>
                          </a:effectDag>
                          <a:latin typeface="Times New Roman" panose="02020603050405020304" pitchFamily="65" charset="0"/>
                          <a:ea typeface="+mn-ea"/>
                          <a:cs typeface="+mn-cs"/>
                        </a:defRPr>
                      </a:lvl5pPr>
                    </a:lstStyle>
                    <a:p>
                      <a:pPr lvl="0" algn="ctr">
                        <a:buNone/>
                      </a:pPr>
                      <a:r>
                        <a:rPr lang="zh-CN" altLang="en-US" sz="1400" dirty="0">
                          <a:solidFill>
                            <a:srgbClr val="000000"/>
                          </a:solidFill>
                          <a:latin typeface="黑体" panose="02010609060101010101" pitchFamily="67" charset="-122"/>
                          <a:ea typeface="黑体" panose="02010609060101010101" pitchFamily="67" charset="-122"/>
                        </a:rPr>
                        <a:t>　</a:t>
                      </a: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FF"/>
                    </a:solidFill>
                  </a:tcPr>
                </a:tc>
              </a:tr>
            </a:tbl>
          </a:graphicData>
        </a:graphic>
      </p:graphicFrame>
    </p:spTree>
  </p:cSld>
  <p:clrMapOvr>
    <a:masterClrMapping/>
  </p:clrMapOvr>
  <p:transition spd="slow">
    <p:pull dir="l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409206" y="132721"/>
            <a:ext cx="2443127" cy="553998"/>
          </a:xfrm>
          <a:prstGeom prst="rect">
            <a:avLst/>
          </a:prstGeom>
        </p:spPr>
        <p:txBody>
          <a:bodyPr wrap="square">
            <a:spAutoFit/>
          </a:bodyPr>
          <a:lstStyle/>
          <a:p>
            <a:pPr defTabSz="1087755"/>
            <a:r>
              <a:rPr lang="zh-CN" altLang="en-US" sz="3000" b="1" dirty="0" smtClean="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信息</a:t>
            </a:r>
            <a:r>
              <a:rPr lang="zh-CN" altLang="en-US" sz="30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rPr>
              <a:t>安全</a:t>
            </a:r>
            <a:endParaRPr lang="en-CA" altLang="zh-CN" sz="3000" b="1" dirty="0">
              <a:solidFill>
                <a:schemeClr val="tx1">
                  <a:lumMod val="85000"/>
                  <a:lumOff val="1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3416" t="12045" r="31981" b="24572"/>
          <a:stretch>
            <a:fillRect/>
          </a:stretch>
        </p:blipFill>
        <p:spPr>
          <a:xfrm>
            <a:off x="299674" y="1"/>
            <a:ext cx="961860" cy="943712"/>
          </a:xfrm>
          <a:prstGeom prst="rect">
            <a:avLst/>
          </a:prstGeom>
        </p:spPr>
      </p:pic>
      <p:pic>
        <p:nvPicPr>
          <p:cNvPr id="37" name="图片 36"/>
          <p:cNvPicPr>
            <a:picLocks noChangeAspect="1"/>
          </p:cNvPicPr>
          <p:nvPr/>
        </p:nvPicPr>
        <p:blipFill rotWithShape="1">
          <a:blip r:embed="rId4" cstate="print"/>
          <a:srcRect l="-17" t="77460" r="40710" b="12647"/>
          <a:stretch>
            <a:fillRect/>
          </a:stretch>
        </p:blipFill>
        <p:spPr>
          <a:xfrm>
            <a:off x="0" y="6373423"/>
            <a:ext cx="12206514" cy="158933"/>
          </a:xfrm>
          <a:prstGeom prst="rect">
            <a:avLst/>
          </a:prstGeom>
          <a:effectLst>
            <a:outerShdw blurRad="50800" dist="38100" dir="8100000" algn="tr" rotWithShape="0">
              <a:prstClr val="black">
                <a:alpha val="40000"/>
              </a:prstClr>
            </a:outerShdw>
          </a:effectLst>
        </p:spPr>
      </p:pic>
      <p:sp>
        <p:nvSpPr>
          <p:cNvPr id="6" name="灯片编号占位符 4"/>
          <p:cNvSpPr>
            <a:spLocks noGrp="1"/>
          </p:cNvSpPr>
          <p:nvPr>
            <p:ph type="sldNum" sz="quarter" idx="4294967295"/>
          </p:nvPr>
        </p:nvSpPr>
        <p:spPr>
          <a:xfrm>
            <a:off x="10010882" y="5972894"/>
            <a:ext cx="499426" cy="476250"/>
          </a:xfrm>
          <a:prstGeom prst="rect">
            <a:avLst/>
          </a:prstGeom>
        </p:spPr>
        <p:txBody>
          <a:bodyPr/>
          <a:lstStyle/>
          <a:p>
            <a:pPr>
              <a:defRPr/>
            </a:pPr>
            <a:fld id="{0546C10D-5C7C-4715-93BE-1FFA359D7153}" type="slidenum">
              <a:rPr lang="en-US"/>
              <a:pPr>
                <a:defRPr/>
              </a:pPr>
              <a:t>9</a:t>
            </a:fld>
            <a:endParaRPr lang="en-US"/>
          </a:p>
        </p:txBody>
      </p:sp>
      <p:sp>
        <p:nvSpPr>
          <p:cNvPr id="10" name="Rectangle 311"/>
          <p:cNvSpPr>
            <a:spLocks noChangeArrowheads="1"/>
          </p:cNvSpPr>
          <p:nvPr/>
        </p:nvSpPr>
        <p:spPr bwMode="auto">
          <a:xfrm>
            <a:off x="2138644" y="6079580"/>
            <a:ext cx="3619103" cy="366713"/>
          </a:xfrm>
          <a:prstGeom prst="rect">
            <a:avLst/>
          </a:prstGeom>
          <a:noFill/>
          <a:ln w="9525">
            <a:noFill/>
            <a:miter lim="800000"/>
            <a:headEnd/>
            <a:tailEnd/>
          </a:ln>
        </p:spPr>
        <p:txBody>
          <a:bodyPr wrap="square">
            <a:spAutoFit/>
          </a:bodyPr>
          <a:lstStyle/>
          <a:p>
            <a:r>
              <a:rPr lang="zh-CN" altLang="en-US" b="1" dirty="0">
                <a:solidFill>
                  <a:srgbClr val="000000"/>
                </a:solidFill>
              </a:rPr>
              <a:t>“●”为学位课</a:t>
            </a:r>
          </a:p>
        </p:txBody>
      </p:sp>
      <p:graphicFrame>
        <p:nvGraphicFramePr>
          <p:cNvPr id="2" name="表格 1"/>
          <p:cNvGraphicFramePr>
            <a:graphicFrameLocks noGrp="1"/>
          </p:cNvGraphicFramePr>
          <p:nvPr>
            <p:extLst>
              <p:ext uri="{D42A27DB-BD31-4B8C-83A1-F6EECF244321}">
                <p14:modId xmlns:p14="http://schemas.microsoft.com/office/powerpoint/2010/main" val="4197922289"/>
              </p:ext>
            </p:extLst>
          </p:nvPr>
        </p:nvGraphicFramePr>
        <p:xfrm>
          <a:off x="1701800" y="785308"/>
          <a:ext cx="8371030" cy="5151294"/>
        </p:xfrm>
        <a:graphic>
          <a:graphicData uri="http://schemas.openxmlformats.org/drawingml/2006/table">
            <a:tbl>
              <a:tblPr>
                <a:tableStyleId>{5C22544A-7EE6-4342-B048-85BDC9FD1C3A}</a:tableStyleId>
              </a:tblPr>
              <a:tblGrid>
                <a:gridCol w="668867"/>
                <a:gridCol w="1253066"/>
                <a:gridCol w="2385575"/>
                <a:gridCol w="481224"/>
                <a:gridCol w="508006"/>
                <a:gridCol w="1053262"/>
                <a:gridCol w="973667"/>
                <a:gridCol w="1047363"/>
              </a:tblGrid>
              <a:tr h="432444">
                <a:tc>
                  <a:txBody>
                    <a:bodyPr/>
                    <a:lstStyle/>
                    <a:p>
                      <a:pPr algn="ctr" fontAlgn="ctr"/>
                      <a:r>
                        <a:rPr lang="zh-CN" altLang="en-US" sz="1400" b="1" u="none" strike="noStrike" dirty="0">
                          <a:effectLst/>
                          <a:latin typeface="+mj-ea"/>
                          <a:ea typeface="+mj-ea"/>
                        </a:rPr>
                        <a:t>序号</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dirty="0">
                          <a:effectLst/>
                          <a:latin typeface="+mj-ea"/>
                          <a:ea typeface="+mj-ea"/>
                        </a:rPr>
                        <a:t>课程代号</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课程名称</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理论</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实践</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备注</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开课学期</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校成绩</a:t>
                      </a:r>
                      <a:br>
                        <a:rPr lang="zh-CN" altLang="en-US" sz="1400" b="1" u="none" strike="noStrike">
                          <a:effectLst/>
                          <a:latin typeface="+mj-ea"/>
                          <a:ea typeface="+mj-ea"/>
                        </a:rPr>
                      </a:br>
                      <a:r>
                        <a:rPr lang="zh-CN" altLang="en-US" sz="1400" b="1" u="none" strike="noStrike">
                          <a:effectLst/>
                          <a:latin typeface="+mj-ea"/>
                          <a:ea typeface="+mj-ea"/>
                        </a:rPr>
                        <a:t>比例</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314370">
                <a:tc>
                  <a:txBody>
                    <a:bodyPr/>
                    <a:lstStyle/>
                    <a:p>
                      <a:pPr algn="ctr" fontAlgn="ctr"/>
                      <a:r>
                        <a:rPr lang="en-US" altLang="zh-CN" sz="1400" b="1" u="none" strike="noStrike">
                          <a:effectLst/>
                          <a:latin typeface="+mj-ea"/>
                          <a:ea typeface="+mj-ea"/>
                        </a:rPr>
                        <a:t>1</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dirty="0">
                          <a:effectLst/>
                          <a:latin typeface="+mj-ea"/>
                          <a:ea typeface="+mj-ea"/>
                        </a:rPr>
                        <a:t>03709</a:t>
                      </a:r>
                      <a:endParaRPr lang="en-US" altLang="zh-CN"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zh-CN" altLang="en-US" sz="1400" b="1" u="none" strike="noStrike" dirty="0">
                          <a:effectLst/>
                          <a:latin typeface="+mj-ea"/>
                          <a:ea typeface="+mj-ea"/>
                        </a:rPr>
                        <a:t>马克思主义基本原理概论</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a:effectLst/>
                          <a:latin typeface="+mj-ea"/>
                          <a:ea typeface="+mj-ea"/>
                        </a:rPr>
                        <a:t>4</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免考</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314370">
                <a:tc>
                  <a:txBody>
                    <a:bodyPr/>
                    <a:lstStyle/>
                    <a:p>
                      <a:pPr algn="ctr" fontAlgn="ctr"/>
                      <a:r>
                        <a:rPr lang="en-US" altLang="zh-CN" sz="1400" b="1" u="none" strike="noStrike">
                          <a:effectLst/>
                          <a:latin typeface="+mj-ea"/>
                          <a:ea typeface="+mj-ea"/>
                        </a:rPr>
                        <a:t>2</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dirty="0">
                          <a:effectLst/>
                          <a:latin typeface="+mj-ea"/>
                          <a:ea typeface="+mj-ea"/>
                        </a:rPr>
                        <a:t>03708</a:t>
                      </a:r>
                      <a:endParaRPr lang="en-US" altLang="zh-CN"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zh-CN" altLang="en-US" sz="1400" b="1" u="none" strike="noStrike" dirty="0">
                          <a:effectLst/>
                          <a:latin typeface="+mj-ea"/>
                          <a:ea typeface="+mj-ea"/>
                        </a:rPr>
                        <a:t>中国近现代史纲要</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a:effectLst/>
                          <a:latin typeface="+mj-ea"/>
                          <a:ea typeface="+mj-ea"/>
                        </a:rPr>
                        <a:t>2</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免考</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314370">
                <a:tc rowSpan="2">
                  <a:txBody>
                    <a:bodyPr/>
                    <a:lstStyle/>
                    <a:p>
                      <a:pPr algn="ctr" fontAlgn="ctr"/>
                      <a:r>
                        <a:rPr lang="en-US" altLang="zh-CN" sz="1400" b="1" u="none" strike="noStrike" dirty="0">
                          <a:effectLst/>
                          <a:latin typeface="+mj-ea"/>
                          <a:ea typeface="+mj-ea"/>
                        </a:rPr>
                        <a:t>3</a:t>
                      </a:r>
                      <a:endParaRPr lang="en-US" altLang="zh-CN"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dirty="0">
                          <a:effectLst/>
                          <a:latin typeface="+mj-ea"/>
                          <a:ea typeface="+mj-ea"/>
                        </a:rPr>
                        <a:t>00015</a:t>
                      </a:r>
                      <a:endParaRPr lang="en-US" altLang="zh-CN"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zh-CN" altLang="en-US" sz="1400" b="1" u="none" strike="noStrike" dirty="0">
                          <a:effectLst/>
                          <a:latin typeface="+mj-ea"/>
                          <a:ea typeface="+mj-ea"/>
                        </a:rPr>
                        <a:t>英语（二）●</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a:effectLst/>
                          <a:latin typeface="+mj-ea"/>
                          <a:ea typeface="+mj-ea"/>
                        </a:rPr>
                        <a:t>14</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免考</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314370">
                <a:tc vMerge="1">
                  <a:txBody>
                    <a:bodyPr/>
                    <a:lstStyle/>
                    <a:p>
                      <a:endParaRPr lang="zh-CN" altLang="en-US"/>
                    </a:p>
                  </a:txBody>
                  <a:tcPr/>
                </a:tc>
                <a:tc>
                  <a:txBody>
                    <a:bodyPr/>
                    <a:lstStyle/>
                    <a:p>
                      <a:pPr algn="ctr" fontAlgn="ctr"/>
                      <a:r>
                        <a:rPr lang="en-US" altLang="zh-CN" sz="1400" b="1" u="none" strike="noStrike" dirty="0">
                          <a:effectLst/>
                          <a:latin typeface="+mj-ea"/>
                          <a:ea typeface="+mj-ea"/>
                        </a:rPr>
                        <a:t>27016</a:t>
                      </a:r>
                      <a:endParaRPr lang="en-US" altLang="zh-CN"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zh-CN" altLang="en-US" sz="1400" b="1" u="none" strike="noStrike" dirty="0">
                          <a:effectLst/>
                          <a:latin typeface="+mj-ea"/>
                          <a:ea typeface="+mj-ea"/>
                        </a:rPr>
                        <a:t>日语</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dirty="0">
                          <a:effectLst/>
                          <a:latin typeface="+mj-ea"/>
                          <a:ea typeface="+mj-ea"/>
                        </a:rPr>
                        <a:t>14</a:t>
                      </a:r>
                      <a:endParaRPr lang="en-US" altLang="zh-CN"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314370">
                <a:tc>
                  <a:txBody>
                    <a:bodyPr/>
                    <a:lstStyle/>
                    <a:p>
                      <a:pPr algn="ctr" fontAlgn="ctr"/>
                      <a:r>
                        <a:rPr lang="en-US" altLang="zh-CN" sz="1400" b="1" u="none" strike="noStrike">
                          <a:effectLst/>
                          <a:latin typeface="+mj-ea"/>
                          <a:ea typeface="+mj-ea"/>
                        </a:rPr>
                        <a:t>4</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a:effectLst/>
                          <a:latin typeface="+mj-ea"/>
                          <a:ea typeface="+mj-ea"/>
                        </a:rPr>
                        <a:t>00023</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zh-CN" altLang="en-US" sz="1400" b="1" u="none" strike="noStrike" dirty="0">
                          <a:effectLst/>
                          <a:latin typeface="+mj-ea"/>
                          <a:ea typeface="+mj-ea"/>
                        </a:rPr>
                        <a:t>高等数学（工本）</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dirty="0">
                          <a:effectLst/>
                          <a:latin typeface="+mj-ea"/>
                          <a:ea typeface="+mj-ea"/>
                        </a:rPr>
                        <a:t>10</a:t>
                      </a:r>
                      <a:endParaRPr lang="en-US" altLang="zh-CN"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dirty="0">
                          <a:effectLst/>
                          <a:latin typeface="+mj-ea"/>
                          <a:ea typeface="+mj-ea"/>
                        </a:rPr>
                        <a:t>　</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基本都免考</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一</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314370">
                <a:tc>
                  <a:txBody>
                    <a:bodyPr/>
                    <a:lstStyle/>
                    <a:p>
                      <a:pPr algn="ctr" fontAlgn="ctr"/>
                      <a:r>
                        <a:rPr lang="en-US" altLang="zh-CN" sz="1400" b="1" u="none" strike="noStrike">
                          <a:effectLst/>
                          <a:latin typeface="+mj-ea"/>
                          <a:ea typeface="+mj-ea"/>
                        </a:rPr>
                        <a:t>5</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a:effectLst/>
                          <a:latin typeface="+mj-ea"/>
                          <a:ea typeface="+mj-ea"/>
                        </a:rPr>
                        <a:t>03204</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zh-CN" altLang="en-US" sz="1400" b="1" u="none" strike="noStrike" dirty="0">
                          <a:effectLst/>
                          <a:latin typeface="+mj-ea"/>
                          <a:ea typeface="+mj-ea"/>
                        </a:rPr>
                        <a:t>高级语言程序设计（二）</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dirty="0">
                          <a:effectLst/>
                          <a:latin typeface="+mj-ea"/>
                          <a:ea typeface="+mj-ea"/>
                        </a:rPr>
                        <a:t>5</a:t>
                      </a:r>
                      <a:endParaRPr lang="en-US" altLang="zh-CN"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dirty="0">
                          <a:effectLst/>
                          <a:latin typeface="+mj-ea"/>
                          <a:ea typeface="+mj-ea"/>
                        </a:rPr>
                        <a:t>1</a:t>
                      </a:r>
                      <a:endParaRPr lang="en-US" altLang="zh-CN"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dirty="0">
                          <a:effectLst/>
                          <a:latin typeface="+mj-ea"/>
                          <a:ea typeface="+mj-ea"/>
                        </a:rPr>
                        <a:t>　</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一</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a:effectLst/>
                          <a:latin typeface="+mj-ea"/>
                          <a:ea typeface="+mj-ea"/>
                        </a:rPr>
                        <a:t>30%</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314370">
                <a:tc>
                  <a:txBody>
                    <a:bodyPr/>
                    <a:lstStyle/>
                    <a:p>
                      <a:pPr algn="ctr" fontAlgn="ctr"/>
                      <a:r>
                        <a:rPr lang="en-US" altLang="zh-CN" sz="1400" b="1" u="none" strike="noStrike">
                          <a:effectLst/>
                          <a:latin typeface="+mj-ea"/>
                          <a:ea typeface="+mj-ea"/>
                        </a:rPr>
                        <a:t>6</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a:effectLst/>
                          <a:latin typeface="+mj-ea"/>
                          <a:ea typeface="+mj-ea"/>
                        </a:rPr>
                        <a:t>55540</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zh-CN" altLang="en-US" sz="1400" b="1" u="none" strike="noStrike" dirty="0">
                          <a:effectLst/>
                          <a:latin typeface="+mj-ea"/>
                          <a:ea typeface="+mj-ea"/>
                        </a:rPr>
                        <a:t>信息安全标准与法律法规</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dirty="0">
                          <a:effectLst/>
                          <a:latin typeface="+mj-ea"/>
                          <a:ea typeface="+mj-ea"/>
                        </a:rPr>
                        <a:t>2</a:t>
                      </a:r>
                      <a:endParaRPr lang="en-US" altLang="zh-CN"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dirty="0">
                          <a:effectLst/>
                          <a:latin typeface="+mj-ea"/>
                          <a:ea typeface="+mj-ea"/>
                        </a:rPr>
                        <a:t>　</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dirty="0">
                          <a:effectLst/>
                          <a:latin typeface="+mj-ea"/>
                          <a:ea typeface="+mj-ea"/>
                        </a:rPr>
                        <a:t>　</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dirty="0">
                          <a:effectLst/>
                          <a:latin typeface="+mj-ea"/>
                          <a:ea typeface="+mj-ea"/>
                        </a:rPr>
                        <a:t>一</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314370">
                <a:tc>
                  <a:txBody>
                    <a:bodyPr/>
                    <a:lstStyle/>
                    <a:p>
                      <a:pPr algn="ctr" fontAlgn="ctr"/>
                      <a:r>
                        <a:rPr lang="en-US" altLang="zh-CN" sz="1400" b="1" u="none" strike="noStrike">
                          <a:effectLst/>
                          <a:latin typeface="+mj-ea"/>
                          <a:ea typeface="+mj-ea"/>
                        </a:rPr>
                        <a:t>7</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a:effectLst/>
                          <a:latin typeface="+mj-ea"/>
                          <a:ea typeface="+mj-ea"/>
                        </a:rPr>
                        <a:t>02324</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zh-CN" altLang="en-US" sz="1400" b="1" u="none" strike="noStrike" dirty="0">
                          <a:effectLst/>
                          <a:latin typeface="+mj-ea"/>
                          <a:ea typeface="+mj-ea"/>
                        </a:rPr>
                        <a:t>离散数学*</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dirty="0">
                          <a:effectLst/>
                          <a:latin typeface="+mj-ea"/>
                          <a:ea typeface="+mj-ea"/>
                        </a:rPr>
                        <a:t>4</a:t>
                      </a:r>
                      <a:endParaRPr lang="en-US" altLang="zh-CN"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dirty="0">
                          <a:effectLst/>
                          <a:latin typeface="+mj-ea"/>
                          <a:ea typeface="+mj-ea"/>
                        </a:rPr>
                        <a:t>　</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dirty="0">
                          <a:effectLst/>
                          <a:latin typeface="+mj-ea"/>
                          <a:ea typeface="+mj-ea"/>
                        </a:rPr>
                        <a:t>　</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dirty="0">
                          <a:effectLst/>
                          <a:latin typeface="+mj-ea"/>
                          <a:ea typeface="+mj-ea"/>
                        </a:rPr>
                        <a:t>一</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314370">
                <a:tc>
                  <a:txBody>
                    <a:bodyPr/>
                    <a:lstStyle/>
                    <a:p>
                      <a:pPr algn="ctr" fontAlgn="ctr"/>
                      <a:r>
                        <a:rPr lang="en-US" altLang="zh-CN" sz="1400" b="1" u="none" strike="noStrike">
                          <a:effectLst/>
                          <a:latin typeface="+mj-ea"/>
                          <a:ea typeface="+mj-ea"/>
                        </a:rPr>
                        <a:t>8</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a:effectLst/>
                          <a:latin typeface="+mj-ea"/>
                          <a:ea typeface="+mj-ea"/>
                        </a:rPr>
                        <a:t>28720</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zh-CN" altLang="en-US" sz="1400" b="1" u="none" strike="noStrike">
                          <a:effectLst/>
                          <a:latin typeface="+mj-ea"/>
                          <a:ea typeface="+mj-ea"/>
                        </a:rPr>
                        <a:t>数据结构与算法●</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dirty="0">
                          <a:effectLst/>
                          <a:latin typeface="+mj-ea"/>
                          <a:ea typeface="+mj-ea"/>
                        </a:rPr>
                        <a:t>5</a:t>
                      </a:r>
                      <a:endParaRPr lang="en-US" altLang="zh-CN"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dirty="0">
                          <a:effectLst/>
                          <a:latin typeface="+mj-ea"/>
                          <a:ea typeface="+mj-ea"/>
                        </a:rPr>
                        <a:t>1</a:t>
                      </a:r>
                      <a:endParaRPr lang="en-US" altLang="zh-CN"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dirty="0">
                          <a:effectLst/>
                          <a:latin typeface="+mj-ea"/>
                          <a:ea typeface="+mj-ea"/>
                        </a:rPr>
                        <a:t>　</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dirty="0">
                          <a:effectLst/>
                          <a:latin typeface="+mj-ea"/>
                          <a:ea typeface="+mj-ea"/>
                        </a:rPr>
                        <a:t>二</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a:effectLst/>
                          <a:latin typeface="+mj-ea"/>
                          <a:ea typeface="+mj-ea"/>
                        </a:rPr>
                        <a:t>30%</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314370">
                <a:tc>
                  <a:txBody>
                    <a:bodyPr/>
                    <a:lstStyle/>
                    <a:p>
                      <a:pPr algn="ctr" fontAlgn="ctr"/>
                      <a:r>
                        <a:rPr lang="en-US" altLang="zh-CN" sz="1400" b="1" u="none" strike="noStrike">
                          <a:effectLst/>
                          <a:latin typeface="+mj-ea"/>
                          <a:ea typeface="+mj-ea"/>
                        </a:rPr>
                        <a:t>9</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a:effectLst/>
                          <a:latin typeface="+mj-ea"/>
                          <a:ea typeface="+mj-ea"/>
                        </a:rPr>
                        <a:t>13118</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zh-CN" altLang="en-US" sz="1400" b="1" u="none" strike="noStrike">
                          <a:effectLst/>
                          <a:latin typeface="+mj-ea"/>
                          <a:ea typeface="+mj-ea"/>
                        </a:rPr>
                        <a:t>应用密码学*</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dirty="0">
                          <a:effectLst/>
                          <a:latin typeface="+mj-ea"/>
                          <a:ea typeface="+mj-ea"/>
                        </a:rPr>
                        <a:t>6</a:t>
                      </a:r>
                      <a:endParaRPr lang="en-US" altLang="zh-CN"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dirty="0">
                          <a:effectLst/>
                          <a:latin typeface="+mj-ea"/>
                          <a:ea typeface="+mj-ea"/>
                        </a:rPr>
                        <a:t>　</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dirty="0">
                          <a:effectLst/>
                          <a:latin typeface="+mj-ea"/>
                          <a:ea typeface="+mj-ea"/>
                        </a:rPr>
                        <a:t>过程性评价</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dirty="0">
                          <a:effectLst/>
                          <a:latin typeface="+mj-ea"/>
                          <a:ea typeface="+mj-ea"/>
                        </a:rPr>
                        <a:t>二</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a:effectLst/>
                          <a:latin typeface="+mj-ea"/>
                          <a:ea typeface="+mj-ea"/>
                        </a:rPr>
                        <a:t>30%</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314370">
                <a:tc>
                  <a:txBody>
                    <a:bodyPr/>
                    <a:lstStyle/>
                    <a:p>
                      <a:pPr algn="ctr" fontAlgn="ctr"/>
                      <a:r>
                        <a:rPr lang="en-US" altLang="zh-CN" sz="1400" b="1" u="none" strike="noStrike">
                          <a:effectLst/>
                          <a:latin typeface="+mj-ea"/>
                          <a:ea typeface="+mj-ea"/>
                        </a:rPr>
                        <a:t>10</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a:effectLst/>
                          <a:latin typeface="+mj-ea"/>
                          <a:ea typeface="+mj-ea"/>
                        </a:rPr>
                        <a:t>02326</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zh-CN" altLang="en-US" sz="1400" b="1" u="none" strike="noStrike">
                          <a:effectLst/>
                          <a:latin typeface="+mj-ea"/>
                          <a:ea typeface="+mj-ea"/>
                        </a:rPr>
                        <a:t>操作系统</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a:effectLst/>
                          <a:latin typeface="+mj-ea"/>
                          <a:ea typeface="+mj-ea"/>
                        </a:rPr>
                        <a:t>4</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dirty="0">
                          <a:effectLst/>
                          <a:latin typeface="+mj-ea"/>
                          <a:ea typeface="+mj-ea"/>
                        </a:rPr>
                        <a:t>过程性评价</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dirty="0">
                          <a:effectLst/>
                          <a:latin typeface="+mj-ea"/>
                          <a:ea typeface="+mj-ea"/>
                        </a:rPr>
                        <a:t>三</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dirty="0">
                          <a:effectLst/>
                          <a:latin typeface="+mj-ea"/>
                          <a:ea typeface="+mj-ea"/>
                        </a:rPr>
                        <a:t>30%</a:t>
                      </a:r>
                      <a:endParaRPr lang="en-US" altLang="zh-CN"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314370">
                <a:tc>
                  <a:txBody>
                    <a:bodyPr/>
                    <a:lstStyle/>
                    <a:p>
                      <a:pPr algn="ctr" fontAlgn="ctr"/>
                      <a:r>
                        <a:rPr lang="en-US" altLang="zh-CN" sz="1400" b="1" u="none" strike="noStrike">
                          <a:effectLst/>
                          <a:latin typeface="+mj-ea"/>
                          <a:ea typeface="+mj-ea"/>
                        </a:rPr>
                        <a:t>11</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a:effectLst/>
                          <a:latin typeface="+mj-ea"/>
                          <a:ea typeface="+mj-ea"/>
                        </a:rPr>
                        <a:t>13017</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zh-CN" altLang="en-US" sz="1400" b="1" u="none" strike="noStrike">
                          <a:effectLst/>
                          <a:latin typeface="+mj-ea"/>
                          <a:ea typeface="+mj-ea"/>
                        </a:rPr>
                        <a:t>计算机网络与信息安全●</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a:effectLst/>
                          <a:latin typeface="+mj-ea"/>
                          <a:ea typeface="+mj-ea"/>
                        </a:rPr>
                        <a:t>6</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dirty="0">
                          <a:effectLst/>
                          <a:latin typeface="+mj-ea"/>
                          <a:ea typeface="+mj-ea"/>
                        </a:rPr>
                        <a:t>过程性评价</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dirty="0">
                          <a:effectLst/>
                          <a:latin typeface="+mj-ea"/>
                          <a:ea typeface="+mj-ea"/>
                        </a:rPr>
                        <a:t>三</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dirty="0">
                          <a:effectLst/>
                          <a:latin typeface="+mj-ea"/>
                          <a:ea typeface="+mj-ea"/>
                        </a:rPr>
                        <a:t>30%</a:t>
                      </a:r>
                      <a:endParaRPr lang="en-US" altLang="zh-CN"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314370">
                <a:tc>
                  <a:txBody>
                    <a:bodyPr/>
                    <a:lstStyle/>
                    <a:p>
                      <a:pPr algn="ctr" fontAlgn="ctr"/>
                      <a:r>
                        <a:rPr lang="en-US" altLang="zh-CN" sz="1400" b="1" u="none" strike="noStrike">
                          <a:effectLst/>
                          <a:latin typeface="+mj-ea"/>
                          <a:ea typeface="+mj-ea"/>
                        </a:rPr>
                        <a:t>12</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a:effectLst/>
                          <a:latin typeface="+mj-ea"/>
                          <a:ea typeface="+mj-ea"/>
                        </a:rPr>
                        <a:t>11171</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zh-CN" altLang="en-US" sz="1400" b="1" u="none" strike="noStrike">
                          <a:effectLst/>
                          <a:latin typeface="+mj-ea"/>
                          <a:ea typeface="+mj-ea"/>
                        </a:rPr>
                        <a:t>网络安全*●</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a:effectLst/>
                          <a:latin typeface="+mj-ea"/>
                          <a:ea typeface="+mj-ea"/>
                        </a:rPr>
                        <a:t>5</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dirty="0">
                          <a:effectLst/>
                          <a:latin typeface="+mj-ea"/>
                          <a:ea typeface="+mj-ea"/>
                        </a:rPr>
                        <a:t>四</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dirty="0">
                          <a:effectLst/>
                          <a:latin typeface="+mj-ea"/>
                          <a:ea typeface="+mj-ea"/>
                        </a:rPr>
                        <a:t>　</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314370">
                <a:tc>
                  <a:txBody>
                    <a:bodyPr/>
                    <a:lstStyle/>
                    <a:p>
                      <a:pPr algn="ctr" fontAlgn="ctr"/>
                      <a:r>
                        <a:rPr lang="en-US" altLang="zh-CN" sz="1400" b="1" u="none" strike="noStrike">
                          <a:effectLst/>
                          <a:latin typeface="+mj-ea"/>
                          <a:ea typeface="+mj-ea"/>
                        </a:rPr>
                        <a:t>13</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a:effectLst/>
                          <a:latin typeface="+mj-ea"/>
                          <a:ea typeface="+mj-ea"/>
                        </a:rPr>
                        <a:t>30623</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altLang="zh-CN" sz="1400" b="1" u="none" strike="noStrike">
                          <a:effectLst/>
                          <a:latin typeface="+mj-ea"/>
                          <a:ea typeface="+mj-ea"/>
                        </a:rPr>
                        <a:t>IP</a:t>
                      </a:r>
                      <a:r>
                        <a:rPr lang="zh-CN" altLang="en-US" sz="1400" b="1" u="none" strike="noStrike">
                          <a:effectLst/>
                          <a:latin typeface="+mj-ea"/>
                          <a:ea typeface="+mj-ea"/>
                        </a:rPr>
                        <a:t>网络技术（实践）*</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b"/>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a:effectLst/>
                          <a:latin typeface="+mj-ea"/>
                          <a:ea typeface="+mj-ea"/>
                        </a:rPr>
                        <a:t>4</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dirty="0">
                          <a:effectLst/>
                          <a:latin typeface="+mj-ea"/>
                          <a:ea typeface="+mj-ea"/>
                        </a:rPr>
                        <a:t>四</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dirty="0">
                          <a:effectLst/>
                          <a:latin typeface="+mj-ea"/>
                          <a:ea typeface="+mj-ea"/>
                        </a:rPr>
                        <a:t>100%</a:t>
                      </a:r>
                      <a:endParaRPr lang="en-US" altLang="zh-CN"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r h="314370">
                <a:tc>
                  <a:txBody>
                    <a:bodyPr/>
                    <a:lstStyle/>
                    <a:p>
                      <a:pPr algn="ctr" fontAlgn="ctr"/>
                      <a:r>
                        <a:rPr lang="en-US" altLang="zh-CN" sz="1400" b="1" u="none" strike="noStrike">
                          <a:effectLst/>
                          <a:latin typeface="+mj-ea"/>
                          <a:ea typeface="+mj-ea"/>
                        </a:rPr>
                        <a:t>14</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zh-CN" sz="1400" b="1" u="none" strike="noStrike">
                          <a:effectLst/>
                          <a:latin typeface="+mj-ea"/>
                          <a:ea typeface="+mj-ea"/>
                        </a:rPr>
                        <a:t>55410</a:t>
                      </a:r>
                      <a:endParaRPr lang="en-US" altLang="zh-CN"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fontAlgn="ctr"/>
                      <a:r>
                        <a:rPr lang="zh-CN" altLang="en-US" sz="1400" b="1" u="none" strike="noStrike">
                          <a:effectLst/>
                          <a:latin typeface="+mj-ea"/>
                          <a:ea typeface="+mj-ea"/>
                        </a:rPr>
                        <a:t>信息安全毕业论文●</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a:effectLst/>
                          <a:latin typeface="+mj-ea"/>
                          <a:ea typeface="+mj-ea"/>
                        </a:rPr>
                        <a:t>　</a:t>
                      </a:r>
                      <a:endParaRPr lang="zh-CN" altLang="en-US" sz="1400" b="1" i="0" u="none" strike="noStrike">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fontAlgn="ctr"/>
                      <a:r>
                        <a:rPr lang="zh-CN" altLang="en-US" sz="1400" b="1" u="none" strike="noStrike" dirty="0">
                          <a:effectLst/>
                          <a:latin typeface="+mj-ea"/>
                          <a:ea typeface="+mj-ea"/>
                        </a:rPr>
                        <a:t>　</a:t>
                      </a:r>
                      <a:endParaRPr lang="zh-CN" altLang="en-US" sz="1400" b="1" i="0" u="none" strike="noStrike" dirty="0">
                        <a:effectLst/>
                        <a:latin typeface="+mj-ea"/>
                        <a:ea typeface="+mj-ea"/>
                      </a:endParaRPr>
                    </a:p>
                  </a:txBody>
                  <a:tcPr marL="9024" marR="9024" marT="9024"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58524345"/>
      </p:ext>
    </p:extLst>
  </p:cSld>
  <p:clrMapOvr>
    <a:masterClrMapping/>
  </p:clrMapOvr>
  <p:transition spd="slow">
    <p:wheel spokes="1"/>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1095</TotalTime>
  <Words>3017</Words>
  <Application>Microsoft Office PowerPoint</Application>
  <PresentationFormat>自定义</PresentationFormat>
  <Paragraphs>1155</Paragraphs>
  <Slides>33</Slides>
  <Notes>32</Notes>
  <HiddenSlides>0</HiddenSlides>
  <MMClips>1</MMClips>
  <ScaleCrop>false</ScaleCrop>
  <HeadingPairs>
    <vt:vector size="4" baseType="variant">
      <vt:variant>
        <vt:lpstr>主题</vt:lpstr>
      </vt:variant>
      <vt:variant>
        <vt:i4>1</vt:i4>
      </vt:variant>
      <vt:variant>
        <vt:lpstr>幻灯片标题</vt:lpstr>
      </vt:variant>
      <vt:variant>
        <vt:i4>33</vt:i4>
      </vt:variant>
    </vt:vector>
  </HeadingPairs>
  <TitlesOfParts>
    <vt:vector size="34"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banyun</cp:lastModifiedBy>
  <cp:revision>154</cp:revision>
  <dcterms:created xsi:type="dcterms:W3CDTF">2016-09-19T11:37:00Z</dcterms:created>
  <dcterms:modified xsi:type="dcterms:W3CDTF">2020-09-09T05:32:34Z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